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3" r:id="rId9"/>
    <p:sldId id="265" r:id="rId10"/>
    <p:sldId id="264" r:id="rId11"/>
    <p:sldId id="267" r:id="rId12"/>
    <p:sldId id="270" r:id="rId13"/>
    <p:sldId id="271" r:id="rId14"/>
    <p:sldId id="273" r:id="rId15"/>
    <p:sldId id="269" r:id="rId16"/>
    <p:sldId id="274" r:id="rId17"/>
    <p:sldId id="277" r:id="rId18"/>
    <p:sldId id="275" r:id="rId19"/>
    <p:sldId id="276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52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4" Type="http://schemas.openxmlformats.org/officeDocument/2006/relationships/image" Target="../media/image2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654F65-B460-4D6E-92BA-CEA3AFED712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FF4B36-5BDF-4B23-BDF4-B7C9F3066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916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D4FA4-6594-4737-BE52-B099BC9F55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5D9989-05C1-480F-BD8B-0631B48EA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FBE8A-1875-497E-BEFA-A954C96C0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F55D4-687C-4CBE-B699-0E7B239E4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CDE43-57DF-4B8B-BC06-E1508723A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926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40445-C417-4350-970A-F2010C88D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900236-59AF-412A-9CF5-A72E9C627C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43355-A11C-48A0-929D-9269FED24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B7AE2-4504-4A78-920E-BF0943F9C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6098D9-18EA-4AB0-9D5C-9DE9C5868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015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5746DD-BC99-4C50-9E93-B86512B50B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8C956E-2519-46C1-930F-F603E25292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60A91-3864-4CFC-8A6D-3C0E081FE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E18DC-A4CC-4B84-9428-8A32454E3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82BD5-531D-4397-9C75-7DF71DDA5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537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6FB0D-8DC0-49E1-AAA1-AB23775E5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57F49-B128-4EA2-A459-A707C7691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78094-4D3B-45AB-A276-B1CFA8810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6E044-43AE-40DE-B481-71D224EA5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376F9-EA72-4046-BD4A-0A2E8A010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549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8446D-2DC5-429B-8685-33ECED5C7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B27CCC-020B-40B3-9D6D-FDCF7AD4A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7915D-9941-436D-AAA5-D089B8F8B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FCF23-8DA7-4F7D-8620-D4B183E8F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34FDF-ED8F-44B1-A86D-99BB61FD8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001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E28D2-E39E-4308-846F-5C42ADE60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F2A39-66FF-49F5-AA4C-165971D2D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BB64EE-8503-462D-8EC3-486BA4FCFF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A91C91-41F0-4C63-A9DC-8F74B0A4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0FB895-4A67-477C-8D78-491543327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11AB62-6B65-4F96-8296-71B25457E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96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37A87-7E28-462D-8FE4-49A5F54D1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87866-4AEE-4C8B-A2C3-145F1B73E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A73BDF-E3D1-4FAE-8C48-C7C7828F5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929A05-3FAF-4B78-87A6-29AEA7C06F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BB104C-0514-4EF3-9133-42FA3D8216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AF3CE4-99D6-461A-954B-2070A7587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92B2EC-2ADB-4672-938F-D6459EEAB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E79C06-5DA6-404C-8DF1-3626B53B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196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366F1-12D8-4781-8A6F-F1F77FC71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337EA3-6F60-497D-BCA1-101D428ED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6ADA0B-E85F-45F4-9A12-B5935CA4F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1181D-74C6-47ED-8CD3-645171D9C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2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E94895-210C-48B4-A551-6F9393048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274134-37E9-4F37-BA47-8E7454D43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5D486-E5E4-4EC9-9551-EA970C5EA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45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5B039-3FC1-4DDE-9CEE-AB924F88D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D1267-69FE-4465-BAC0-2E37A87D4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248457-D4D3-433F-B70E-D90BAF74D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37D36-8E58-466B-8A96-4E90230B7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3EC928-8037-4F43-8036-2A21D969E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48A9A3-688B-4C9B-8136-057748145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71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A4C1B-1FD5-436A-9BE8-B7B8D5278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95DEF0-EC13-49C6-919A-3360727F52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68DD82-507C-4904-9133-7BC1D60311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4180C-23CA-471F-83DC-1737D9BD5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BD49A0-4FD8-4FC2-8423-934F12A28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C9DC67-FB66-4694-B2F6-B001E602A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81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E8D20D-5DA4-4DEC-8699-DC072D20F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949A0-6C95-4AD4-90D4-DD27E5E79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26C8F-55A7-414A-856C-E76E3DDAA1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D0FA9-D346-4179-BC36-5044D4754E7C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2C7D1-4454-4FD9-9FE2-2CEC5F5FA5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F01EA-F010-4C49-8A11-692ECC98D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48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94.png"/><Relationship Id="rId7" Type="http://schemas.openxmlformats.org/officeDocument/2006/relationships/image" Target="../media/image9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97.png"/><Relationship Id="rId5" Type="http://schemas.openxmlformats.org/officeDocument/2006/relationships/image" Target="../media/image89.png"/><Relationship Id="rId10" Type="http://schemas.openxmlformats.org/officeDocument/2006/relationships/image" Target="../media/image96.png"/><Relationship Id="rId4" Type="http://schemas.openxmlformats.org/officeDocument/2006/relationships/image" Target="../media/image88.png"/><Relationship Id="rId9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12" Type="http://schemas.openxmlformats.org/officeDocument/2006/relationships/image" Target="../media/image2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4.png"/><Relationship Id="rId11" Type="http://schemas.openxmlformats.org/officeDocument/2006/relationships/oleObject" Target="../embeddings/oleObject4.bin"/><Relationship Id="rId5" Type="http://schemas.openxmlformats.org/officeDocument/2006/relationships/image" Target="../media/image133.png"/><Relationship Id="rId10" Type="http://schemas.openxmlformats.org/officeDocument/2006/relationships/image" Target="../media/image26.wmf"/><Relationship Id="rId4" Type="http://schemas.openxmlformats.org/officeDocument/2006/relationships/image" Target="../media/image132.png"/><Relationship Id="rId9" Type="http://schemas.openxmlformats.org/officeDocument/2006/relationships/oleObject" Target="../embeddings/oleObject3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8.png"/><Relationship Id="rId7" Type="http://schemas.openxmlformats.org/officeDocument/2006/relationships/image" Target="../media/image141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14.png"/><Relationship Id="rId4" Type="http://schemas.openxmlformats.org/officeDocument/2006/relationships/image" Target="../media/image139.png"/><Relationship Id="rId9" Type="http://schemas.openxmlformats.org/officeDocument/2006/relationships/image" Target="../media/image1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28.png"/><Relationship Id="rId7" Type="http://schemas.openxmlformats.org/officeDocument/2006/relationships/image" Target="../media/image25.wmf"/><Relationship Id="rId12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7.wmf"/><Relationship Id="rId5" Type="http://schemas.openxmlformats.org/officeDocument/2006/relationships/image" Target="../media/image24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26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0BB178B3-439B-4CD1-89C9-CA9F17BA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343" y="391334"/>
            <a:ext cx="2929625" cy="4845685"/>
          </a:xfrm>
          <a:prstGeom prst="rect">
            <a:avLst/>
          </a:prstGeom>
        </p:spPr>
      </p:pic>
      <p:pic>
        <p:nvPicPr>
          <p:cNvPr id="6" name="Picture 5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469239E1-C149-454E-840C-08171A560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343" y="5237019"/>
            <a:ext cx="2105025" cy="167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02D884-444E-4C67-87FD-CDB4D322C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443" y="391334"/>
            <a:ext cx="2950950" cy="4845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A97F0E-B3C0-420D-AFF0-E56E58BF2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2443" y="5238524"/>
            <a:ext cx="2876951" cy="16194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0527EA8-AC53-4E4B-9695-429C2F1F4E53}"/>
              </a:ext>
            </a:extLst>
          </p:cNvPr>
          <p:cNvSpPr txBox="1"/>
          <p:nvPr/>
        </p:nvSpPr>
        <p:spPr>
          <a:xfrm>
            <a:off x="1836574" y="22002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logSumExp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64113D-783D-45F2-A1B3-8EDB72B1E38E}"/>
              </a:ext>
            </a:extLst>
          </p:cNvPr>
          <p:cNvSpPr txBox="1"/>
          <p:nvPr/>
        </p:nvSpPr>
        <p:spPr>
          <a:xfrm>
            <a:off x="4104134" y="-3165"/>
            <a:ext cx="3287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Max, but initial rho and alpha = 0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8A6E373-AD5F-4EB9-B4D2-7F3E0B7931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5908" y="406607"/>
            <a:ext cx="2737333" cy="614519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8BE6DFB-55F0-4408-8A41-9B4A7331A396}"/>
              </a:ext>
            </a:extLst>
          </p:cNvPr>
          <p:cNvSpPr txBox="1"/>
          <p:nvPr/>
        </p:nvSpPr>
        <p:spPr>
          <a:xfrm>
            <a:off x="7569673" y="0"/>
            <a:ext cx="4156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Max, initial rho and alpha given by dataset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AB8673-4726-4DBB-BBCB-AD91D8358460}"/>
              </a:ext>
            </a:extLst>
          </p:cNvPr>
          <p:cNvSpPr txBox="1"/>
          <p:nvPr/>
        </p:nvSpPr>
        <p:spPr>
          <a:xfrm rot="16200000">
            <a:off x="-2028624" y="3097909"/>
            <a:ext cx="4682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Message passing results</a:t>
            </a:r>
          </a:p>
        </p:txBody>
      </p:sp>
    </p:spTree>
    <p:extLst>
      <p:ext uri="{BB962C8B-B14F-4D97-AF65-F5344CB8AC3E}">
        <p14:creationId xmlns:p14="http://schemas.microsoft.com/office/powerpoint/2010/main" val="127976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9CD87C-21F3-4802-8F15-1077158A5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73" y="1005573"/>
            <a:ext cx="1876687" cy="143847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0C5A584-F771-42FE-A23D-884F4E103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04" y="82469"/>
            <a:ext cx="9394757" cy="49055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REINFORCE (Monte Carlo policy gradient)  - </a:t>
            </a:r>
            <a:r>
              <a:rPr lang="ko-KR" altLang="en-US" sz="3200" dirty="0"/>
              <a:t>성능</a:t>
            </a:r>
            <a:endParaRPr lang="en-US" sz="32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F95B729-1FFC-4CE9-B332-EB09C87EC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471" y="643357"/>
            <a:ext cx="2148321" cy="385343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matching </a:t>
            </a:r>
            <a:r>
              <a:rPr lang="ko-KR" altLang="en-US" sz="1800" dirty="0"/>
              <a:t>정답</a:t>
            </a:r>
            <a:endParaRPr lang="en-US" sz="18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4CC625-83C4-4F7A-8DD7-3300CB966A1C}"/>
              </a:ext>
            </a:extLst>
          </p:cNvPr>
          <p:cNvSpPr txBox="1">
            <a:spLocks/>
          </p:cNvSpPr>
          <p:nvPr/>
        </p:nvSpPr>
        <p:spPr>
          <a:xfrm>
            <a:off x="146471" y="2590824"/>
            <a:ext cx="8056752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REINFORCE reward vs episode – </a:t>
            </a:r>
            <a:r>
              <a:rPr lang="ko-KR" altLang="en-US" sz="1800" dirty="0">
                <a:solidFill>
                  <a:schemeClr val="accent2"/>
                </a:solidFill>
              </a:rPr>
              <a:t>학습 </a:t>
            </a:r>
            <a:r>
              <a:rPr lang="en-US" altLang="ko-KR" sz="1800" dirty="0">
                <a:solidFill>
                  <a:schemeClr val="accent2"/>
                </a:solidFill>
              </a:rPr>
              <a:t>X (local</a:t>
            </a:r>
            <a:r>
              <a:rPr lang="ko-KR" altLang="en-US" sz="1800" dirty="0">
                <a:solidFill>
                  <a:schemeClr val="accent2"/>
                </a:solidFill>
              </a:rPr>
              <a:t> </a:t>
            </a:r>
            <a:r>
              <a:rPr lang="en-US" altLang="ko-KR" sz="1800" dirty="0">
                <a:solidFill>
                  <a:schemeClr val="accent2"/>
                </a:solidFill>
              </a:rPr>
              <a:t>optimum)</a:t>
            </a:r>
            <a:endParaRPr lang="en-US" sz="18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311FAF6-EA41-42AC-9A68-66D650D928B1}"/>
                  </a:ext>
                </a:extLst>
              </p:cNvPr>
              <p:cNvSpPr txBox="1"/>
              <p:nvPr/>
            </p:nvSpPr>
            <p:spPr>
              <a:xfrm>
                <a:off x="8315326" y="66403"/>
                <a:ext cx="3624629" cy="764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311FAF6-EA41-42AC-9A68-66D650D92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326" y="66403"/>
                <a:ext cx="3624629" cy="7645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0C26DDBF-47AC-4A87-BCC1-2109FA764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9" y="3649953"/>
            <a:ext cx="5651582" cy="287359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5581C94-AC10-4F6B-A387-416D090F8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5854" y="1558319"/>
            <a:ext cx="6386146" cy="230453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79917CA-D8C7-4E54-AD45-E9484ABA9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7217" y="3928996"/>
            <a:ext cx="2765000" cy="206363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59A032B-C855-4435-B129-38AFF1DEE9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7189" y="3928996"/>
            <a:ext cx="3704811" cy="231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98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0C5A584-F771-42FE-A23D-884F4E103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04" y="82469"/>
            <a:ext cx="10168481" cy="49055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REINFORCE (Monte Carlo policy gradient)  - </a:t>
            </a:r>
            <a:r>
              <a:rPr lang="ko-KR" altLang="en-US" sz="3200" dirty="0"/>
              <a:t>개선 방안</a:t>
            </a:r>
            <a:r>
              <a:rPr lang="en-US" altLang="ko-KR" sz="3200" dirty="0"/>
              <a:t> /</a:t>
            </a:r>
            <a:r>
              <a:rPr lang="ko-KR" altLang="en-US" sz="3200" dirty="0"/>
              <a:t>계획</a:t>
            </a:r>
            <a:r>
              <a:rPr lang="en-US" altLang="ko-KR" sz="3200" dirty="0"/>
              <a:t> /</a:t>
            </a:r>
            <a:r>
              <a:rPr lang="ko-KR" altLang="en-US" sz="3200" dirty="0"/>
              <a:t>질문</a:t>
            </a:r>
            <a:endParaRPr lang="en-US" sz="32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F95B729-1FFC-4CE9-B332-EB09C87EC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471" y="643357"/>
            <a:ext cx="4873937" cy="3735212"/>
          </a:xfrm>
        </p:spPr>
        <p:txBody>
          <a:bodyPr>
            <a:normAutofit/>
          </a:bodyPr>
          <a:lstStyle/>
          <a:p>
            <a:r>
              <a:rPr lang="en-US" sz="1800" dirty="0"/>
              <a:t>Policy </a:t>
            </a:r>
            <a:r>
              <a:rPr lang="ko-KR" altLang="en-US" sz="1800" dirty="0"/>
              <a:t>신경망 간소화 </a:t>
            </a:r>
            <a:r>
              <a:rPr lang="en-US" altLang="ko-KR" sz="1800" dirty="0"/>
              <a:t>+ </a:t>
            </a:r>
            <a:r>
              <a:rPr lang="ko-KR" altLang="en-US" sz="1800" dirty="0"/>
              <a:t>전략 구체화 </a:t>
            </a:r>
            <a:r>
              <a:rPr lang="en-US" altLang="ko-KR" sz="1800" dirty="0"/>
              <a:t>(</a:t>
            </a:r>
            <a:r>
              <a:rPr lang="ko-KR" altLang="en-US" sz="1800" dirty="0"/>
              <a:t>쪼개기</a:t>
            </a:r>
            <a:r>
              <a:rPr lang="en-US" altLang="ko-KR" sz="1800" dirty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800" dirty="0"/>
              <a:t>매칭문제의 </a:t>
            </a:r>
            <a:r>
              <a:rPr lang="en-US" altLang="ko-KR" sz="1800" dirty="0"/>
              <a:t>MP </a:t>
            </a:r>
            <a:r>
              <a:rPr lang="ko-KR" altLang="en-US" sz="1800" dirty="0"/>
              <a:t>성질을 반영</a:t>
            </a:r>
            <a:endParaRPr lang="en-US" altLang="ko-KR" sz="1800" dirty="0"/>
          </a:p>
          <a:p>
            <a:pPr lvl="2"/>
            <a:r>
              <a:rPr lang="en-US" altLang="ko-KR" sz="1800" dirty="0"/>
              <a:t>Alpha, rho </a:t>
            </a:r>
            <a:r>
              <a:rPr lang="ko-KR" altLang="en-US" sz="1800" dirty="0"/>
              <a:t>업데이트 패턴의 유사성</a:t>
            </a:r>
            <a:br>
              <a:rPr lang="en-US" altLang="ko-KR" sz="1800" dirty="0"/>
            </a:br>
            <a:r>
              <a:rPr lang="en-US" altLang="ko-KR" sz="1800" dirty="0"/>
              <a:t>(row-wise &amp; column-wise maximum)</a:t>
            </a:r>
          </a:p>
          <a:p>
            <a:pPr lvl="2"/>
            <a:endParaRPr lang="en-US" altLang="ko-KR" sz="1800" dirty="0"/>
          </a:p>
          <a:p>
            <a:pPr lvl="2"/>
            <a:endParaRPr lang="en-US" altLang="ko-KR" sz="1800" dirty="0"/>
          </a:p>
          <a:p>
            <a:pPr lvl="2"/>
            <a:endParaRPr lang="en-US" altLang="ko-KR" sz="1800" dirty="0"/>
          </a:p>
          <a:p>
            <a:pPr lvl="2"/>
            <a:endParaRPr lang="en-US" altLang="ko-KR" sz="1800" dirty="0"/>
          </a:p>
          <a:p>
            <a:pPr lvl="2"/>
            <a:r>
              <a:rPr lang="ko-KR" altLang="en-US" sz="1800" dirty="0"/>
              <a:t>각 </a:t>
            </a:r>
            <a:r>
              <a:rPr lang="en-US" altLang="ko-KR" sz="1800" dirty="0"/>
              <a:t>row/column</a:t>
            </a:r>
            <a:r>
              <a:rPr lang="ko-KR" altLang="en-US" sz="1800" dirty="0"/>
              <a:t>에서 크게 만들 </a:t>
            </a:r>
            <a:r>
              <a:rPr lang="en-US" altLang="ko-KR" sz="1800" dirty="0"/>
              <a:t>index</a:t>
            </a:r>
            <a:r>
              <a:rPr lang="ko-KR" altLang="en-US" sz="1800" dirty="0"/>
              <a:t>만 찾으면 되는건가</a:t>
            </a:r>
            <a:br>
              <a:rPr lang="en-US" altLang="ko-KR" sz="1800" dirty="0"/>
            </a:br>
            <a:r>
              <a:rPr lang="en-US" altLang="ko-KR" sz="1800" dirty="0"/>
              <a:t>(</a:t>
            </a:r>
            <a:r>
              <a:rPr lang="ko-KR" altLang="en-US" sz="1800" dirty="0"/>
              <a:t>그래도 </a:t>
            </a:r>
            <a:r>
              <a:rPr lang="en-US" altLang="ko-KR" sz="1800" dirty="0"/>
              <a:t>function approximator</a:t>
            </a:r>
            <a:r>
              <a:rPr lang="ko-KR" altLang="en-US" sz="1800" dirty="0"/>
              <a:t>인가</a:t>
            </a:r>
            <a:r>
              <a:rPr lang="en-US" altLang="ko-KR" sz="1800" dirty="0"/>
              <a:t>)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pPr lvl="2"/>
            <a:endParaRPr lang="en-US" altLang="ko-KR" sz="1800" dirty="0"/>
          </a:p>
          <a:p>
            <a:pPr lvl="2"/>
            <a:endParaRPr lang="en-US" sz="18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4CC625-83C4-4F7A-8DD7-3300CB966A1C}"/>
              </a:ext>
            </a:extLst>
          </p:cNvPr>
          <p:cNvSpPr txBox="1">
            <a:spLocks/>
          </p:cNvSpPr>
          <p:nvPr/>
        </p:nvSpPr>
        <p:spPr>
          <a:xfrm>
            <a:off x="146471" y="5612123"/>
            <a:ext cx="8056752" cy="937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reward </a:t>
            </a:r>
            <a:r>
              <a:rPr lang="ko-KR" altLang="en-US" sz="1800" dirty="0"/>
              <a:t>함수 </a:t>
            </a:r>
            <a:r>
              <a:rPr lang="en-US" altLang="ko-KR" sz="1800" dirty="0"/>
              <a:t>manipulation</a:t>
            </a:r>
          </a:p>
          <a:p>
            <a:r>
              <a:rPr lang="en-US" sz="1800" dirty="0"/>
              <a:t>environment (different sets of weights) </a:t>
            </a:r>
            <a:r>
              <a:rPr lang="ko-KR" altLang="en-US" sz="1800" dirty="0"/>
              <a:t>적응 </a:t>
            </a:r>
            <a:r>
              <a:rPr lang="en-US" altLang="ko-KR" sz="1800" dirty="0"/>
              <a:t>– TD learning?</a:t>
            </a:r>
            <a:endParaRPr lang="en-US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2626B0-6223-4375-8A61-849060DE3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161" y="608189"/>
            <a:ext cx="3286584" cy="45535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1BA4DA-41E8-4AC1-B89D-25CB834BA9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6"/>
          <a:stretch/>
        </p:blipFill>
        <p:spPr>
          <a:xfrm>
            <a:off x="8852492" y="603161"/>
            <a:ext cx="3258005" cy="45535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BE30A6-FB5A-4D88-BCC7-9092C1764E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367" t="83315" b="2727"/>
          <a:stretch/>
        </p:blipFill>
        <p:spPr>
          <a:xfrm>
            <a:off x="1364785" y="1870878"/>
            <a:ext cx="3286585" cy="117816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93D3576-C161-4809-998F-112F3F054BF5}"/>
              </a:ext>
            </a:extLst>
          </p:cNvPr>
          <p:cNvSpPr/>
          <p:nvPr/>
        </p:nvSpPr>
        <p:spPr>
          <a:xfrm>
            <a:off x="5644662" y="1090246"/>
            <a:ext cx="3059723" cy="211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48E278-F2AA-47B4-A6F7-6CC8AC9A9738}"/>
              </a:ext>
            </a:extLst>
          </p:cNvPr>
          <p:cNvSpPr/>
          <p:nvPr/>
        </p:nvSpPr>
        <p:spPr>
          <a:xfrm>
            <a:off x="5644662" y="1348154"/>
            <a:ext cx="3059723" cy="211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B23322-09DA-4D08-AC7E-AA8E8EA8CA9D}"/>
              </a:ext>
            </a:extLst>
          </p:cNvPr>
          <p:cNvSpPr/>
          <p:nvPr/>
        </p:nvSpPr>
        <p:spPr>
          <a:xfrm>
            <a:off x="5644661" y="1579685"/>
            <a:ext cx="3059723" cy="211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09C837-C6B3-47F5-B8FD-E11FE6670317}"/>
              </a:ext>
            </a:extLst>
          </p:cNvPr>
          <p:cNvSpPr/>
          <p:nvPr/>
        </p:nvSpPr>
        <p:spPr>
          <a:xfrm>
            <a:off x="5644661" y="2064063"/>
            <a:ext cx="3059723" cy="211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477D01-B69B-4A43-A886-769D676D5D12}"/>
              </a:ext>
            </a:extLst>
          </p:cNvPr>
          <p:cNvSpPr/>
          <p:nvPr/>
        </p:nvSpPr>
        <p:spPr>
          <a:xfrm>
            <a:off x="5644661" y="1821874"/>
            <a:ext cx="3059723" cy="211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84E3D1-67A5-4D9C-B432-FDA5CB4DBB09}"/>
              </a:ext>
            </a:extLst>
          </p:cNvPr>
          <p:cNvSpPr/>
          <p:nvPr/>
        </p:nvSpPr>
        <p:spPr>
          <a:xfrm>
            <a:off x="5761022" y="2499505"/>
            <a:ext cx="514691" cy="12372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0B48001-C1B1-4893-89E6-67CAB7AA392C}"/>
              </a:ext>
            </a:extLst>
          </p:cNvPr>
          <p:cNvSpPr/>
          <p:nvPr/>
        </p:nvSpPr>
        <p:spPr>
          <a:xfrm>
            <a:off x="6333836" y="2492743"/>
            <a:ext cx="514691" cy="12372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BDE3E1C-797F-4D3C-AD3E-EB489C819929}"/>
              </a:ext>
            </a:extLst>
          </p:cNvPr>
          <p:cNvSpPr/>
          <p:nvPr/>
        </p:nvSpPr>
        <p:spPr>
          <a:xfrm>
            <a:off x="6905168" y="2477755"/>
            <a:ext cx="514691" cy="12372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C61F8E5-281C-421F-ADEB-1AE57319E448}"/>
              </a:ext>
            </a:extLst>
          </p:cNvPr>
          <p:cNvSpPr/>
          <p:nvPr/>
        </p:nvSpPr>
        <p:spPr>
          <a:xfrm>
            <a:off x="7469190" y="2479785"/>
            <a:ext cx="514691" cy="1252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2256DF7-1662-4DB1-ADB5-135ABDEB7A08}"/>
              </a:ext>
            </a:extLst>
          </p:cNvPr>
          <p:cNvSpPr/>
          <p:nvPr/>
        </p:nvSpPr>
        <p:spPr>
          <a:xfrm>
            <a:off x="8130779" y="2466182"/>
            <a:ext cx="514691" cy="1252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68F787F-C20A-4BED-A2F1-9E27AF0EAD2A}"/>
              </a:ext>
            </a:extLst>
          </p:cNvPr>
          <p:cNvSpPr/>
          <p:nvPr/>
        </p:nvSpPr>
        <p:spPr>
          <a:xfrm>
            <a:off x="7504358" y="1019907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1E8086E-F777-4061-AD06-12C46487ED6C}"/>
              </a:ext>
            </a:extLst>
          </p:cNvPr>
          <p:cNvSpPr/>
          <p:nvPr/>
        </p:nvSpPr>
        <p:spPr>
          <a:xfrm>
            <a:off x="6339037" y="1285561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CCEF9E4-2FF1-4907-BAC3-8CC67A6E4AD2}"/>
              </a:ext>
            </a:extLst>
          </p:cNvPr>
          <p:cNvSpPr/>
          <p:nvPr/>
        </p:nvSpPr>
        <p:spPr>
          <a:xfrm>
            <a:off x="5734504" y="1506277"/>
            <a:ext cx="599332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1EBD32A-4396-4EA9-A665-6A1637FED7F2}"/>
              </a:ext>
            </a:extLst>
          </p:cNvPr>
          <p:cNvSpPr/>
          <p:nvPr/>
        </p:nvSpPr>
        <p:spPr>
          <a:xfrm>
            <a:off x="6919778" y="1752771"/>
            <a:ext cx="599332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329D6CD-777F-4F06-B1C0-09F7A3BE14BE}"/>
              </a:ext>
            </a:extLst>
          </p:cNvPr>
          <p:cNvSpPr/>
          <p:nvPr/>
        </p:nvSpPr>
        <p:spPr>
          <a:xfrm>
            <a:off x="8058977" y="2007846"/>
            <a:ext cx="599332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8E953B1-2389-4C8E-A15D-AC3349DA7119}"/>
              </a:ext>
            </a:extLst>
          </p:cNvPr>
          <p:cNvSpPr/>
          <p:nvPr/>
        </p:nvSpPr>
        <p:spPr>
          <a:xfrm>
            <a:off x="8088458" y="3429000"/>
            <a:ext cx="599332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821F989-C2FA-489F-A582-E2AF70118BA0}"/>
              </a:ext>
            </a:extLst>
          </p:cNvPr>
          <p:cNvSpPr/>
          <p:nvPr/>
        </p:nvSpPr>
        <p:spPr>
          <a:xfrm>
            <a:off x="6890847" y="3196118"/>
            <a:ext cx="599332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473B92A-22F8-422B-B004-F231E6222A2F}"/>
              </a:ext>
            </a:extLst>
          </p:cNvPr>
          <p:cNvSpPr/>
          <p:nvPr/>
        </p:nvSpPr>
        <p:spPr>
          <a:xfrm>
            <a:off x="7510287" y="2469274"/>
            <a:ext cx="599332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965EBD5-0DB8-4A5A-9902-B5F231AFC1EB}"/>
              </a:ext>
            </a:extLst>
          </p:cNvPr>
          <p:cNvSpPr/>
          <p:nvPr/>
        </p:nvSpPr>
        <p:spPr>
          <a:xfrm>
            <a:off x="6283087" y="2692268"/>
            <a:ext cx="599332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83CE3E3-CC37-4999-8D8A-C0F7AB152192}"/>
              </a:ext>
            </a:extLst>
          </p:cNvPr>
          <p:cNvSpPr/>
          <p:nvPr/>
        </p:nvSpPr>
        <p:spPr>
          <a:xfrm>
            <a:off x="5759001" y="2956393"/>
            <a:ext cx="599332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7A1FD4-8E70-42F3-958A-BA5FAFFA1C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5254" y="3823817"/>
            <a:ext cx="3385646" cy="178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82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C744ED1-64CF-4959-8228-813C1F678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471" y="717499"/>
            <a:ext cx="11468880" cy="6004578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지난 주</a:t>
            </a:r>
            <a:endParaRPr lang="en-US" altLang="ko-KR" sz="1800" dirty="0"/>
          </a:p>
          <a:p>
            <a:pPr lvl="1"/>
            <a:r>
              <a:rPr lang="en-US" altLang="ko-KR" sz="1800" dirty="0"/>
              <a:t>MC policy gradient feasibility check + </a:t>
            </a:r>
            <a:r>
              <a:rPr lang="ko-KR" altLang="en-US" sz="1800" dirty="0"/>
              <a:t>학습 진행 여부</a:t>
            </a:r>
            <a:r>
              <a:rPr lang="en-US" altLang="ko-KR" sz="1800" dirty="0"/>
              <a:t> </a:t>
            </a:r>
            <a:r>
              <a:rPr lang="ko-KR" altLang="en-US" sz="1800" dirty="0"/>
              <a:t>확인 했으나</a:t>
            </a:r>
            <a:r>
              <a:rPr lang="en-US" altLang="ko-KR" sz="1800" dirty="0"/>
              <a:t>,</a:t>
            </a:r>
          </a:p>
          <a:p>
            <a:pPr lvl="1"/>
            <a:r>
              <a:rPr lang="ko-KR" altLang="en-US" sz="1800" dirty="0"/>
              <a:t>모델</a:t>
            </a:r>
            <a:r>
              <a:rPr lang="en-US" altLang="ko-KR" sz="1800" dirty="0"/>
              <a:t> </a:t>
            </a:r>
            <a:r>
              <a:rPr lang="ko-KR" altLang="en-US" sz="1800" dirty="0"/>
              <a:t>디자인</a:t>
            </a:r>
            <a:r>
              <a:rPr lang="en-US" altLang="ko-KR" sz="1800" dirty="0"/>
              <a:t>/</a:t>
            </a:r>
            <a:r>
              <a:rPr lang="ko-KR" altLang="en-US" sz="1800" dirty="0"/>
              <a:t>테크닉의 투박함으로 인해 </a:t>
            </a:r>
            <a:r>
              <a:rPr lang="en-US" altLang="ko-KR" sz="1800" dirty="0"/>
              <a:t>local optimum</a:t>
            </a:r>
            <a:r>
              <a:rPr lang="ko-KR" altLang="en-US" sz="1800" dirty="0"/>
              <a:t>에 갇힘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이번 주</a:t>
            </a:r>
            <a:endParaRPr lang="en-US" altLang="ko-KR" sz="1800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800" dirty="0"/>
              <a:t>Action</a:t>
            </a:r>
            <a:r>
              <a:rPr lang="ko-KR" altLang="en-US" sz="1800" dirty="0"/>
              <a:t>의 </a:t>
            </a:r>
            <a:r>
              <a:rPr lang="en-US" altLang="ko-KR" sz="1800" dirty="0"/>
              <a:t>log-probability, reward </a:t>
            </a:r>
            <a:r>
              <a:rPr lang="ko-KR" altLang="en-US" sz="1800" dirty="0"/>
              <a:t>부호에 따른 </a:t>
            </a:r>
            <a:r>
              <a:rPr lang="en-US" altLang="ko-KR" sz="1800" dirty="0"/>
              <a:t>loss </a:t>
            </a:r>
            <a:r>
              <a:rPr lang="ko-KR" altLang="en-US" sz="1800" dirty="0"/>
              <a:t>함수 조정이 필요한지 확인</a:t>
            </a:r>
            <a:endParaRPr lang="en-US" altLang="ko-KR" sz="1800" dirty="0"/>
          </a:p>
          <a:p>
            <a:pPr lvl="2"/>
            <a:r>
              <a:rPr lang="ko-KR" altLang="en-US" sz="1800" dirty="0"/>
              <a:t>필요없음 </a:t>
            </a:r>
            <a:endParaRPr lang="en-US" altLang="ko-KR" sz="1800" dirty="0"/>
          </a:p>
          <a:p>
            <a:pPr lvl="2"/>
            <a:r>
              <a:rPr lang="ko-KR" altLang="en-US" sz="1800" dirty="0"/>
              <a:t>각 </a:t>
            </a:r>
            <a:r>
              <a:rPr lang="en-US" altLang="ko-KR" sz="1800" dirty="0"/>
              <a:t>metric</a:t>
            </a:r>
            <a:r>
              <a:rPr lang="ko-KR" altLang="en-US" sz="1800" dirty="0"/>
              <a:t>의 값과 함께 </a:t>
            </a:r>
            <a:r>
              <a:rPr lang="en-US" altLang="ko-KR" sz="1800" dirty="0"/>
              <a:t>episode</a:t>
            </a:r>
            <a:r>
              <a:rPr lang="ko-KR" altLang="en-US" sz="1800" dirty="0"/>
              <a:t>당 </a:t>
            </a:r>
            <a:r>
              <a:rPr lang="en-US" altLang="ko-KR" sz="1800" dirty="0"/>
              <a:t>solve </a:t>
            </a:r>
            <a:r>
              <a:rPr lang="ko-KR" altLang="en-US" sz="1800" dirty="0"/>
              <a:t>여부를 확인해봄</a:t>
            </a:r>
            <a:endParaRPr lang="en-US" altLang="ko-KR" sz="1800" dirty="0"/>
          </a:p>
          <a:p>
            <a:pPr lvl="2"/>
            <a:r>
              <a:rPr lang="en-US" sz="1800" dirty="0"/>
              <a:t>cartpole (red dots: unsolved / green dots: solved episodes</a:t>
            </a:r>
          </a:p>
          <a:p>
            <a:pPr lvl="2"/>
            <a:endParaRPr lang="en-US" altLang="ko-KR" sz="1800" dirty="0"/>
          </a:p>
          <a:p>
            <a:pPr lvl="2"/>
            <a:endParaRPr lang="en-US" altLang="ko-KR" sz="1800" dirty="0"/>
          </a:p>
          <a:p>
            <a:pPr marL="914400" lvl="2" indent="0">
              <a:buNone/>
            </a:pPr>
            <a:endParaRPr lang="en-US" altLang="ko-KR" sz="1800" dirty="0"/>
          </a:p>
          <a:p>
            <a:pPr marL="914400" lvl="2" indent="0">
              <a:buNone/>
            </a:pPr>
            <a:endParaRPr lang="en-US" altLang="ko-KR" sz="1800" dirty="0"/>
          </a:p>
          <a:p>
            <a:pPr marL="914400" lvl="2" indent="0">
              <a:buNone/>
            </a:pPr>
            <a:endParaRPr lang="en-US" altLang="ko-KR" sz="1800" dirty="0"/>
          </a:p>
          <a:p>
            <a:pPr marL="914400" lvl="2" indent="0">
              <a:buNone/>
            </a:pPr>
            <a:endParaRPr lang="en-US" altLang="ko-KR" sz="1800" dirty="0"/>
          </a:p>
          <a:p>
            <a:pPr marL="914400" lvl="2" indent="0">
              <a:buNone/>
            </a:pPr>
            <a:endParaRPr lang="en-US" altLang="ko-KR" sz="1800" dirty="0"/>
          </a:p>
          <a:p>
            <a:pPr marL="914400" lvl="2" indent="0">
              <a:buNone/>
            </a:pPr>
            <a:endParaRPr lang="en-US" altLang="ko-KR" sz="1800" dirty="0"/>
          </a:p>
          <a:p>
            <a:pPr lvl="1"/>
            <a:endParaRPr lang="en-US" altLang="ko-KR" sz="1800" dirty="0"/>
          </a:p>
          <a:p>
            <a:endParaRPr lang="en-US" altLang="ko-KR" sz="1800" dirty="0"/>
          </a:p>
          <a:p>
            <a:pPr lvl="1"/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E8A87-B816-445C-B223-E52F4D4A8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775" y="3638120"/>
            <a:ext cx="5672201" cy="3037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B30F9C-DE80-41E8-A9E9-5AA17DA62A50}"/>
              </a:ext>
            </a:extLst>
          </p:cNvPr>
          <p:cNvSpPr txBox="1"/>
          <p:nvPr/>
        </p:nvSpPr>
        <p:spPr>
          <a:xfrm>
            <a:off x="-422188" y="120137"/>
            <a:ext cx="60980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2800" dirty="0"/>
              <a:t>2022.01.04 weekly report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D82494-1A7D-4CB6-884C-4B9A483FB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3899760"/>
            <a:ext cx="4800600" cy="25146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458800-439B-4760-8A68-99DFCCED56ED}"/>
              </a:ext>
            </a:extLst>
          </p:cNvPr>
          <p:cNvCxnSpPr>
            <a:stCxn id="9" idx="3"/>
            <a:endCxn id="5" idx="1"/>
          </p:cNvCxnSpPr>
          <p:nvPr/>
        </p:nvCxnSpPr>
        <p:spPr>
          <a:xfrm flipV="1">
            <a:off x="5232400" y="5157059"/>
            <a:ext cx="35537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848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B57FB2-19D0-4C75-A287-DE8564617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17" y="2002022"/>
            <a:ext cx="4802337" cy="25146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83F1E3-D5D6-4166-A19B-8A104E867924}"/>
              </a:ext>
            </a:extLst>
          </p:cNvPr>
          <p:cNvSpPr txBox="1"/>
          <p:nvPr/>
        </p:nvSpPr>
        <p:spPr>
          <a:xfrm>
            <a:off x="-2059" y="551308"/>
            <a:ext cx="1174097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endParaRPr lang="en-US" altLang="ko-KR" sz="1800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/>
              <a:t>(</a:t>
            </a:r>
            <a:r>
              <a:rPr lang="ko-KR" altLang="en-US" dirty="0"/>
              <a:t>이어서</a:t>
            </a:r>
            <a:r>
              <a:rPr lang="en-US" altLang="ko-KR" dirty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/>
              <a:t>MP</a:t>
            </a:r>
            <a:r>
              <a:rPr lang="ko-KR" altLang="en-US" dirty="0"/>
              <a:t>로 답 근처로 보낸 후 </a:t>
            </a:r>
            <a:r>
              <a:rPr lang="en-US" altLang="ko-KR" dirty="0"/>
              <a:t>RL</a:t>
            </a:r>
            <a:r>
              <a:rPr lang="ko-KR" altLang="en-US" dirty="0"/>
              <a:t>에 입력 </a:t>
            </a:r>
            <a:r>
              <a:rPr lang="en-US" altLang="ko-KR" dirty="0"/>
              <a:t>– </a:t>
            </a:r>
            <a:r>
              <a:rPr lang="ko-KR" altLang="en-US" dirty="0"/>
              <a:t>최소한 </a:t>
            </a:r>
            <a:r>
              <a:rPr lang="en-US" altLang="ko-KR" dirty="0"/>
              <a:t>model</a:t>
            </a:r>
            <a:r>
              <a:rPr lang="ko-KR" altLang="en-US" dirty="0"/>
              <a:t>의 학습 방향이 맞는지 우선 확인 </a:t>
            </a:r>
            <a:r>
              <a:rPr lang="en-US" altLang="ko-KR" dirty="0"/>
              <a:t>(</a:t>
            </a:r>
            <a:r>
              <a:rPr lang="en-US" altLang="ko-KR" sz="1800" dirty="0"/>
              <a:t>cheat; feasibility check</a:t>
            </a:r>
            <a:r>
              <a:rPr lang="en-US" altLang="ko-KR" dirty="0"/>
              <a:t>)</a:t>
            </a:r>
            <a:endParaRPr lang="en-US" altLang="ko-KR" sz="18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bipartite (red dots: unsolved / green dots: solved episodes</a:t>
            </a:r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72652B-B22A-4CC3-964B-B28A14D1E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867" y="1817067"/>
            <a:ext cx="5359416" cy="287976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444C10-59FC-465C-B473-F954D1077C03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5513054" y="3256949"/>
            <a:ext cx="608813" cy="23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226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683F1E3-D5D6-4166-A19B-8A104E867924}"/>
              </a:ext>
            </a:extLst>
          </p:cNvPr>
          <p:cNvSpPr txBox="1"/>
          <p:nvPr/>
        </p:nvSpPr>
        <p:spPr>
          <a:xfrm>
            <a:off x="0" y="-2003"/>
            <a:ext cx="117409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endParaRPr lang="en-US" altLang="ko-KR" sz="1800" dirty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/>
              <a:t>Reward system </a:t>
            </a:r>
            <a:r>
              <a:rPr lang="ko-KR" altLang="en-US" dirty="0"/>
              <a:t>개편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correct match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보상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1657350" lvl="3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각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row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당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argmax(</a:t>
            </a:r>
            <a:r>
              <a:rPr kumimoji="0" lang="en-US" altLang="ko-K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mp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 == argmax(</a:t>
            </a:r>
            <a:r>
              <a:rPr kumimoji="0" lang="en-US" altLang="ko-K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rl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이면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+10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점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1657350" lvl="3" indent="-285750"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alpha, rho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각각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5rows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→ 다 맞으면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100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점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lvl="3"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incorrect pairing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벌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1657350" lvl="3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각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row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마다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argmax(</a:t>
            </a:r>
            <a:r>
              <a:rPr kumimoji="0" lang="en-US" altLang="ko-K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rl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만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1,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나머지는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0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으로 바꾼 후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1657350" lvl="3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합이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이 아닌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column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의 갯수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/2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마다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-50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점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1657350" lvl="3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다 틀리면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-200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점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(e.g.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모든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user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가 똑같은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resource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를 선택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기존 방식과 비교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: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150629-8EAE-40BC-BF91-ABF92228D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955" y="3834973"/>
            <a:ext cx="5090334" cy="27398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2244F8-CE5A-456E-89C9-1C3C57F45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221" y="3875982"/>
            <a:ext cx="4933779" cy="265779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1F5CB3-0871-4E70-98FE-F63EFF944CDF}"/>
              </a:ext>
            </a:extLst>
          </p:cNvPr>
          <p:cNvCxnSpPr>
            <a:cxnSpLocks/>
          </p:cNvCxnSpPr>
          <p:nvPr/>
        </p:nvCxnSpPr>
        <p:spPr>
          <a:xfrm flipV="1">
            <a:off x="6096000" y="5202483"/>
            <a:ext cx="608813" cy="23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556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40B998-9BE7-41B5-AB38-1966FBCF6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6" y="1157246"/>
            <a:ext cx="6074934" cy="3268015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BDC9160-7C05-4DD2-A12C-71ABEF57A647}"/>
              </a:ext>
            </a:extLst>
          </p:cNvPr>
          <p:cNvSpPr txBox="1">
            <a:spLocks/>
          </p:cNvSpPr>
          <p:nvPr/>
        </p:nvSpPr>
        <p:spPr>
          <a:xfrm>
            <a:off x="184570" y="830223"/>
            <a:ext cx="4285829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learning rate 0.001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6254293-CAE3-4B74-A5DE-FE69C84B317A}"/>
              </a:ext>
            </a:extLst>
          </p:cNvPr>
          <p:cNvSpPr txBox="1">
            <a:spLocks/>
          </p:cNvSpPr>
          <p:nvPr/>
        </p:nvSpPr>
        <p:spPr>
          <a:xfrm>
            <a:off x="6566196" y="886018"/>
            <a:ext cx="2485518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learning rate 0.0001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B4ADE5-FAE8-450E-A14E-39ACC0E87DBA}"/>
              </a:ext>
            </a:extLst>
          </p:cNvPr>
          <p:cNvSpPr txBox="1"/>
          <p:nvPr/>
        </p:nvSpPr>
        <p:spPr>
          <a:xfrm>
            <a:off x="-254000" y="247134"/>
            <a:ext cx="6159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4. </a:t>
            </a:r>
            <a:r>
              <a:rPr lang="ko-KR" altLang="en-US" dirty="0"/>
              <a:t>추가적 </a:t>
            </a:r>
            <a:r>
              <a:rPr lang="en-US" altLang="ko-KR" dirty="0"/>
              <a:t>hyperparameter </a:t>
            </a:r>
            <a:r>
              <a:rPr lang="ko-KR" altLang="en-US" dirty="0"/>
              <a:t>개선</a:t>
            </a:r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F98226-18BB-4808-AD86-37B64F000F7F}"/>
              </a:ext>
            </a:extLst>
          </p:cNvPr>
          <p:cNvSpPr txBox="1"/>
          <p:nvPr/>
        </p:nvSpPr>
        <p:spPr>
          <a:xfrm>
            <a:off x="7518400" y="4428760"/>
            <a:ext cx="53407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sz="1800" dirty="0"/>
              <a:t>설계한 </a:t>
            </a:r>
            <a:r>
              <a:rPr lang="en-US" altLang="ko-KR" sz="1800" dirty="0"/>
              <a:t>total reward</a:t>
            </a:r>
            <a:r>
              <a:rPr lang="ko-KR" altLang="en-US" sz="1800" dirty="0"/>
              <a:t>의 최대까지 갔으나</a:t>
            </a:r>
            <a:r>
              <a:rPr lang="en-US" altLang="ko-KR" sz="1800" dirty="0"/>
              <a:t>..</a:t>
            </a:r>
          </a:p>
          <a:p>
            <a:pPr lvl="1"/>
            <a:r>
              <a:rPr lang="ko-KR" altLang="en-US" sz="1800" dirty="0"/>
              <a:t> </a:t>
            </a:r>
            <a:r>
              <a:rPr lang="en-US" altLang="ko-KR" sz="1800" dirty="0"/>
              <a:t>problem unsolved</a:t>
            </a:r>
            <a:r>
              <a:rPr lang="ko-KR" altLang="en-US" sz="1800" dirty="0"/>
              <a:t> </a:t>
            </a:r>
            <a:endParaRPr lang="en-US" sz="1800" dirty="0"/>
          </a:p>
          <a:p>
            <a:pPr lvl="1"/>
            <a:endParaRPr lang="en-US" altLang="ko-KR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C93AD83-1254-4AD0-BFAF-3F2BAE42A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250" y="1291057"/>
            <a:ext cx="5964928" cy="30886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800965-8ADF-4D19-B950-7752D337EEDA}"/>
                  </a:ext>
                </a:extLst>
              </p:cNvPr>
              <p:cNvSpPr txBox="1"/>
              <p:nvPr/>
            </p:nvSpPr>
            <p:spPr>
              <a:xfrm>
                <a:off x="282574" y="4462863"/>
                <a:ext cx="7350125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5. </a:t>
                </a:r>
                <a:r>
                  <a:rPr lang="ko-KR" altLang="en-US" sz="1800" dirty="0"/>
                  <a:t>돌아오는 주 계획</a:t>
                </a:r>
                <a:endParaRPr lang="en-US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Exploration encouraging (</a:t>
                </a:r>
                <a:r>
                  <a:rPr lang="en-US" dirty="0"/>
                  <a:t>space</a:t>
                </a:r>
                <a:r>
                  <a:rPr lang="ko-KR" altLang="en-US" dirty="0"/>
                  <a:t> 큰 공간 모두 뒤지도록</a:t>
                </a:r>
                <a:r>
                  <a:rPr lang="en-US" altLang="ko-KR" dirty="0"/>
                  <a:t>)</a:t>
                </a:r>
                <a:endParaRPr lang="en-US" sz="1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SARSA</a:t>
                </a:r>
                <a:r>
                  <a:rPr lang="ko-KR" altLang="en-US" sz="1800" dirty="0"/>
                  <a:t>의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800" dirty="0"/>
                  <a:t>-greedy </a:t>
                </a:r>
                <a:r>
                  <a:rPr lang="ko-KR" altLang="en-US" sz="1800" dirty="0"/>
                  <a:t>비슷하게</a:t>
                </a:r>
                <a:r>
                  <a:rPr lang="en-US" altLang="ko-KR" sz="1800" dirty="0"/>
                  <a:t>?</a:t>
                </a:r>
                <a:endParaRPr lang="en-US" sz="1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TSP neural network techniques </a:t>
                </a:r>
                <a:r>
                  <a:rPr lang="ko-KR" altLang="en-US" sz="1800" dirty="0"/>
                  <a:t>조사 후 적용</a:t>
                </a:r>
                <a:endParaRPr lang="en-US" altLang="ko-KR" sz="1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“</a:t>
                </a:r>
                <a:r>
                  <a:rPr lang="en-US" dirty="0"/>
                  <a:t>entropy regularization”?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더 많은 </a:t>
                </a:r>
                <a:r>
                  <a:rPr lang="en-US" dirty="0"/>
                  <a:t>model </a:t>
                </a:r>
                <a:r>
                  <a:rPr lang="ko-KR" altLang="en-US" dirty="0"/>
                  <a:t>시도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지난 주 논의한 사항</a:t>
                </a:r>
                <a:r>
                  <a:rPr lang="en-US" altLang="ko-KR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이 모든걸 위해 하고있는 강화학습 공부는 세미나 돌리겠습니다</a:t>
                </a: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+ </a:t>
                </a:r>
                <a:r>
                  <a:rPr lang="ko-KR" altLang="en-US" dirty="0"/>
                  <a:t>수혁이형 </a:t>
                </a:r>
                <a:r>
                  <a:rPr lang="en-US" altLang="ko-KR" dirty="0"/>
                  <a:t>PC </a:t>
                </a:r>
                <a:r>
                  <a:rPr lang="ko-KR" altLang="en-US" dirty="0"/>
                  <a:t>백업완료</a:t>
                </a:r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800965-8ADF-4D19-B950-7752D337E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74" y="4462863"/>
                <a:ext cx="7350125" cy="2308324"/>
              </a:xfrm>
              <a:prstGeom prst="rect">
                <a:avLst/>
              </a:prstGeom>
              <a:blipFill>
                <a:blip r:embed="rId4"/>
                <a:stretch>
                  <a:fillRect l="-663" t="-1847" b="-3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1937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89EE5B4-D6B8-4C07-9869-66F36342FA42}"/>
              </a:ext>
            </a:extLst>
          </p:cNvPr>
          <p:cNvSpPr txBox="1"/>
          <p:nvPr/>
        </p:nvSpPr>
        <p:spPr>
          <a:xfrm>
            <a:off x="193401" y="388032"/>
            <a:ext cx="9093212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</a:t>
            </a:r>
            <a:r>
              <a:rPr lang="ko-KR" altLang="en-US" dirty="0"/>
              <a:t> </a:t>
            </a:r>
            <a:r>
              <a:rPr lang="en-US" altLang="ko-KR" dirty="0"/>
              <a:t>alpha, rho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argmax(w</a:t>
            </a:r>
            <a:r>
              <a:rPr lang="ko-KR" altLang="en-US" dirty="0"/>
              <a:t>의 각 </a:t>
            </a:r>
            <a:r>
              <a:rPr lang="en-US" altLang="ko-KR" dirty="0"/>
              <a:t>row)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e.g.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위 예시와 같이 </a:t>
            </a:r>
            <a:r>
              <a:rPr lang="en-US" altLang="ko-KR" dirty="0"/>
              <a:t>optimum</a:t>
            </a:r>
            <a:r>
              <a:rPr lang="ko-KR" altLang="en-US" dirty="0"/>
              <a:t>과 </a:t>
            </a:r>
            <a:r>
              <a:rPr lang="en-US" altLang="ko-KR" dirty="0"/>
              <a:t>greedy</a:t>
            </a:r>
            <a:r>
              <a:rPr lang="ko-KR" altLang="en-US" dirty="0"/>
              <a:t>가 다른 </a:t>
            </a:r>
            <a:r>
              <a:rPr lang="en-US" altLang="ko-KR" dirty="0"/>
              <a:t>row</a:t>
            </a:r>
            <a:r>
              <a:rPr lang="ko-KR" altLang="en-US" dirty="0"/>
              <a:t>가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없는 경우 </a:t>
            </a:r>
            <a:r>
              <a:rPr lang="en-US" altLang="ko-KR" dirty="0"/>
              <a:t>(trivial)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</a:t>
            </a:r>
            <a:r>
              <a:rPr lang="ko-KR" altLang="en-US" dirty="0"/>
              <a:t>개인 경우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ko-KR" altLang="en-US" dirty="0"/>
              <a:t>개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5</a:t>
            </a:r>
            <a:r>
              <a:rPr lang="ko-KR" altLang="en-US" dirty="0"/>
              <a:t>개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많아질수록 </a:t>
            </a:r>
            <a:r>
              <a:rPr lang="en-US" altLang="ko-KR" dirty="0"/>
              <a:t>RL</a:t>
            </a:r>
            <a:r>
              <a:rPr lang="ko-KR" altLang="en-US" dirty="0"/>
              <a:t>로 찾기가 어려워짐</a:t>
            </a:r>
            <a:endParaRPr lang="en-US" altLang="ko-KR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CE270E-FBD9-400F-81D1-6537945F10F2}"/>
              </a:ext>
            </a:extLst>
          </p:cNvPr>
          <p:cNvSpPr txBox="1"/>
          <p:nvPr/>
        </p:nvSpPr>
        <p:spPr>
          <a:xfrm>
            <a:off x="-1464" y="26746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Greedy start (environment</a:t>
            </a:r>
            <a:r>
              <a:rPr lang="ko-KR" altLang="en-US" b="1" dirty="0"/>
              <a:t>를 조금 반영해서 시작</a:t>
            </a:r>
            <a:r>
              <a:rPr lang="en-US" altLang="ko-KR" b="1" dirty="0"/>
              <a:t>)</a:t>
            </a:r>
            <a:endParaRPr lang="en-US" b="1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9FF807A-7C1B-4EDD-8AC2-1C3EBB958278}"/>
              </a:ext>
            </a:extLst>
          </p:cNvPr>
          <p:cNvCxnSpPr/>
          <p:nvPr/>
        </p:nvCxnSpPr>
        <p:spPr>
          <a:xfrm>
            <a:off x="3741490" y="1705259"/>
            <a:ext cx="746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C0E1351-EAE2-4C09-BD55-4478DD3EF59A}"/>
              </a:ext>
            </a:extLst>
          </p:cNvPr>
          <p:cNvSpPr txBox="1"/>
          <p:nvPr/>
        </p:nvSpPr>
        <p:spPr>
          <a:xfrm>
            <a:off x="4559962" y="1043538"/>
            <a:ext cx="123132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0 0 1 0 0</a:t>
            </a:r>
          </a:p>
          <a:p>
            <a:r>
              <a:rPr lang="en-US" sz="1600" dirty="0"/>
              <a:t>1 0 0 0 0</a:t>
            </a:r>
            <a:br>
              <a:rPr lang="en-US" sz="1600" dirty="0"/>
            </a:br>
            <a:r>
              <a:rPr lang="en-US" sz="1600" dirty="0"/>
              <a:t>0 0 0 1 0</a:t>
            </a:r>
          </a:p>
          <a:p>
            <a:r>
              <a:rPr lang="en-US" sz="1600" dirty="0"/>
              <a:t>0 1 0 0 0</a:t>
            </a:r>
          </a:p>
          <a:p>
            <a:r>
              <a:rPr lang="en-US" sz="1600" dirty="0"/>
              <a:t>0 0 1 0 0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5219202-795D-4D1D-B20C-9F934F3F3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65" y="1086047"/>
            <a:ext cx="2848373" cy="1238423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BD9BD41-4CEA-4653-89FF-E0BDEF0376C9}"/>
              </a:ext>
            </a:extLst>
          </p:cNvPr>
          <p:cNvCxnSpPr/>
          <p:nvPr/>
        </p:nvCxnSpPr>
        <p:spPr>
          <a:xfrm>
            <a:off x="5544245" y="1705257"/>
            <a:ext cx="746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829039D-DE12-434A-9B91-F4C06E88D446}"/>
              </a:ext>
            </a:extLst>
          </p:cNvPr>
          <p:cNvSpPr txBox="1"/>
          <p:nvPr/>
        </p:nvSpPr>
        <p:spPr>
          <a:xfrm>
            <a:off x="6362716" y="1034587"/>
            <a:ext cx="205983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-0.5 -0.5 +0.5 -0.5 -0.5</a:t>
            </a:r>
          </a:p>
          <a:p>
            <a:pPr algn="ctr"/>
            <a:r>
              <a:rPr lang="en-US" sz="1600" dirty="0"/>
              <a:t>+0.5 -0.5 -0.5 -0.5 -0.5</a:t>
            </a:r>
            <a:br>
              <a:rPr lang="en-US" sz="1600" dirty="0"/>
            </a:br>
            <a:r>
              <a:rPr lang="en-US" sz="1600" dirty="0"/>
              <a:t>-0.5 -0.5 -0.5 +0.5 -0.5</a:t>
            </a:r>
          </a:p>
          <a:p>
            <a:pPr algn="ctr"/>
            <a:r>
              <a:rPr lang="en-US" sz="1600" dirty="0"/>
              <a:t>-0.5 +0.5 -0.5 -0.5 -0.5</a:t>
            </a:r>
          </a:p>
          <a:p>
            <a:pPr algn="ctr"/>
            <a:r>
              <a:rPr lang="en-US" sz="1600" dirty="0"/>
              <a:t>-0.5 -0.5 +0.5 -0.5 -0.5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66DA21C-2AFF-4B76-AA56-A7D1FB86E419}"/>
              </a:ext>
            </a:extLst>
          </p:cNvPr>
          <p:cNvSpPr txBox="1"/>
          <p:nvPr/>
        </p:nvSpPr>
        <p:spPr>
          <a:xfrm>
            <a:off x="4559962" y="2767280"/>
            <a:ext cx="123132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0 0 </a:t>
            </a:r>
            <a:r>
              <a:rPr lang="en-US" sz="1600" dirty="0">
                <a:solidFill>
                  <a:srgbClr val="C00000"/>
                </a:solidFill>
              </a:rPr>
              <a:t>0</a:t>
            </a:r>
            <a:r>
              <a:rPr lang="en-US" sz="1600" dirty="0"/>
              <a:t> 0 </a:t>
            </a:r>
            <a:r>
              <a:rPr lang="en-US" sz="1600" dirty="0">
                <a:solidFill>
                  <a:srgbClr val="C00000"/>
                </a:solidFill>
              </a:rPr>
              <a:t>1</a:t>
            </a:r>
          </a:p>
          <a:p>
            <a:r>
              <a:rPr lang="en-US" sz="1600" dirty="0"/>
              <a:t>1 0 0 0 0</a:t>
            </a:r>
            <a:br>
              <a:rPr lang="en-US" sz="1600" dirty="0"/>
            </a:br>
            <a:r>
              <a:rPr lang="en-US" sz="1600" dirty="0"/>
              <a:t>0 0 0 1 0</a:t>
            </a:r>
          </a:p>
          <a:p>
            <a:r>
              <a:rPr lang="en-US" sz="1600" dirty="0"/>
              <a:t>0 1 0 0 0</a:t>
            </a:r>
          </a:p>
          <a:p>
            <a:r>
              <a:rPr lang="en-US" sz="1600" dirty="0"/>
              <a:t>0 0 1 0 0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70BE704-A0FF-483C-B15E-79206BE63487}"/>
              </a:ext>
            </a:extLst>
          </p:cNvPr>
          <p:cNvSpPr txBox="1"/>
          <p:nvPr/>
        </p:nvSpPr>
        <p:spPr>
          <a:xfrm>
            <a:off x="3462858" y="3259722"/>
            <a:ext cx="1159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optimum:</a:t>
            </a:r>
          </a:p>
        </p:txBody>
      </p:sp>
    </p:spTree>
    <p:extLst>
      <p:ext uri="{BB962C8B-B14F-4D97-AF65-F5344CB8AC3E}">
        <p14:creationId xmlns:p14="http://schemas.microsoft.com/office/powerpoint/2010/main" val="535555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355033E-2E08-4410-8B32-B156E2B26F84}"/>
              </a:ext>
            </a:extLst>
          </p:cNvPr>
          <p:cNvSpPr txBox="1">
            <a:spLocks/>
          </p:cNvSpPr>
          <p:nvPr/>
        </p:nvSpPr>
        <p:spPr>
          <a:xfrm>
            <a:off x="687748" y="756581"/>
            <a:ext cx="4285829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Zero</a:t>
            </a:r>
            <a:r>
              <a:rPr lang="ko-KR" altLang="en-US" sz="1800" dirty="0"/>
              <a:t> </a:t>
            </a:r>
            <a:r>
              <a:rPr lang="en-US" altLang="ko-KR" sz="1800" dirty="0"/>
              <a:t>state start</a:t>
            </a:r>
            <a:endParaRPr lang="en-US" sz="18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3104AA0-B0A1-4230-9A57-1238839070F9}"/>
              </a:ext>
            </a:extLst>
          </p:cNvPr>
          <p:cNvSpPr txBox="1">
            <a:spLocks/>
          </p:cNvSpPr>
          <p:nvPr/>
        </p:nvSpPr>
        <p:spPr>
          <a:xfrm>
            <a:off x="6423264" y="756580"/>
            <a:ext cx="4285829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Greedy start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4763E6-1E1B-4A9A-9D8F-AD34BD22A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465" y="1118564"/>
            <a:ext cx="4550572" cy="24692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9EE5B4-D6B8-4C07-9869-66F36342FA42}"/>
              </a:ext>
            </a:extLst>
          </p:cNvPr>
          <p:cNvSpPr txBox="1"/>
          <p:nvPr/>
        </p:nvSpPr>
        <p:spPr>
          <a:xfrm>
            <a:off x="193401" y="388032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1. very easy case (greedy = optimal) : </a:t>
            </a:r>
            <a:r>
              <a:rPr lang="ko-KR" altLang="en-US" sz="1800" dirty="0"/>
              <a:t>잘 됨</a:t>
            </a:r>
            <a:r>
              <a:rPr lang="en-US" altLang="ko-KR" sz="1800" dirty="0"/>
              <a:t>;</a:t>
            </a:r>
            <a:r>
              <a:rPr lang="en-US" altLang="ko-KR" dirty="0"/>
              <a:t> trivial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741EDC-EC4D-45F4-95F3-7A4C922B7300}"/>
                  </a:ext>
                </a:extLst>
              </p:cNvPr>
              <p:cNvSpPr txBox="1"/>
              <p:nvPr/>
            </p:nvSpPr>
            <p:spPr>
              <a:xfrm>
                <a:off x="235346" y="3678305"/>
                <a:ext cx="60974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2. general case (greedy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1800" dirty="0"/>
                  <a:t> optimal, row 2</a:t>
                </a:r>
                <a:r>
                  <a:rPr lang="ko-KR" altLang="en-US" sz="1800" dirty="0"/>
                  <a:t>개가 다른 경우</a:t>
                </a:r>
                <a:r>
                  <a:rPr lang="en-US" altLang="ko-KR" sz="1800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741EDC-EC4D-45F4-95F3-7A4C922B7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46" y="3678305"/>
                <a:ext cx="6097464" cy="369332"/>
              </a:xfrm>
              <a:prstGeom prst="rect">
                <a:avLst/>
              </a:prstGeom>
              <a:blipFill>
                <a:blip r:embed="rId3"/>
                <a:stretch>
                  <a:fillRect l="-900" t="-1147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852E53F-7AFF-4506-ACAA-4BC88A98B13D}"/>
              </a:ext>
            </a:extLst>
          </p:cNvPr>
          <p:cNvSpPr txBox="1">
            <a:spLocks/>
          </p:cNvSpPr>
          <p:nvPr/>
        </p:nvSpPr>
        <p:spPr>
          <a:xfrm>
            <a:off x="6465153" y="4016949"/>
            <a:ext cx="4285829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Greedy start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D63057-77A1-4CC6-9672-4725A7909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936" y="4432980"/>
            <a:ext cx="4464262" cy="2386224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691660D-5111-4E15-AE82-A565C9E69FB5}"/>
              </a:ext>
            </a:extLst>
          </p:cNvPr>
          <p:cNvSpPr txBox="1">
            <a:spLocks/>
          </p:cNvSpPr>
          <p:nvPr/>
        </p:nvSpPr>
        <p:spPr>
          <a:xfrm>
            <a:off x="551861" y="4008088"/>
            <a:ext cx="3123324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Weights / greedy choices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E4DBF0A-1891-43B1-8208-BB683B29F91D}"/>
              </a:ext>
            </a:extLst>
          </p:cNvPr>
          <p:cNvSpPr txBox="1">
            <a:spLocks/>
          </p:cNvSpPr>
          <p:nvPr/>
        </p:nvSpPr>
        <p:spPr>
          <a:xfrm>
            <a:off x="3235568" y="4022169"/>
            <a:ext cx="1617786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Optimal(MP)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B7DAD61-F044-4BA0-910B-819F01F212C6}"/>
              </a:ext>
            </a:extLst>
          </p:cNvPr>
          <p:cNvSpPr txBox="1">
            <a:spLocks/>
          </p:cNvSpPr>
          <p:nvPr/>
        </p:nvSpPr>
        <p:spPr>
          <a:xfrm>
            <a:off x="4822088" y="4010224"/>
            <a:ext cx="808893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RL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0A9162C-AA55-42EC-A6B0-E65A26652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0215" y="4593336"/>
            <a:ext cx="1450650" cy="131968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3BF8407-B0FD-4019-9CF0-7D8D1D1BB6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3790" y="4593336"/>
            <a:ext cx="1343212" cy="128605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C3E3D72-E4C6-4E72-BF7B-7140F790F3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400" y="4593336"/>
            <a:ext cx="2800741" cy="1286054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83CD7028-7993-4F1A-9D0B-10C0741D3ADE}"/>
              </a:ext>
            </a:extLst>
          </p:cNvPr>
          <p:cNvSpPr/>
          <p:nvPr/>
        </p:nvSpPr>
        <p:spPr>
          <a:xfrm>
            <a:off x="2597520" y="4629100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5DCAE2A-DA57-4EF3-B089-342B08FE5ACE}"/>
              </a:ext>
            </a:extLst>
          </p:cNvPr>
          <p:cNvSpPr/>
          <p:nvPr/>
        </p:nvSpPr>
        <p:spPr>
          <a:xfrm>
            <a:off x="2624163" y="4884315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588FFF1-1C9E-4EB1-8ED7-F6BC98B5228A}"/>
              </a:ext>
            </a:extLst>
          </p:cNvPr>
          <p:cNvSpPr/>
          <p:nvPr/>
        </p:nvSpPr>
        <p:spPr>
          <a:xfrm>
            <a:off x="1644800" y="5119639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2D8E764-C6B0-4AF4-946E-B2D5C8C045A1}"/>
              </a:ext>
            </a:extLst>
          </p:cNvPr>
          <p:cNvSpPr/>
          <p:nvPr/>
        </p:nvSpPr>
        <p:spPr>
          <a:xfrm>
            <a:off x="1645866" y="5615069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9F1235A-838B-43D3-A1C4-B5D2467BD43D}"/>
              </a:ext>
            </a:extLst>
          </p:cNvPr>
          <p:cNvSpPr/>
          <p:nvPr/>
        </p:nvSpPr>
        <p:spPr>
          <a:xfrm>
            <a:off x="1141858" y="5367354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074BE35-3C37-4095-9FD2-69E67CB41D12}"/>
              </a:ext>
            </a:extLst>
          </p:cNvPr>
          <p:cNvCxnSpPr>
            <a:cxnSpLocks/>
          </p:cNvCxnSpPr>
          <p:nvPr/>
        </p:nvCxnSpPr>
        <p:spPr>
          <a:xfrm flipV="1">
            <a:off x="0" y="3587831"/>
            <a:ext cx="12192000" cy="175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0B55042-4EE2-4C12-86EE-85CACBD2AD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378" y="1118098"/>
            <a:ext cx="4393976" cy="227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440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AD315D-DB54-4CEA-88A5-9816D8DD4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347" y="3264674"/>
            <a:ext cx="5578129" cy="28937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916D09-C56D-44C6-AFB8-D4C7A0B3E049}"/>
              </a:ext>
            </a:extLst>
          </p:cNvPr>
          <p:cNvSpPr txBox="1"/>
          <p:nvPr/>
        </p:nvSpPr>
        <p:spPr>
          <a:xfrm>
            <a:off x="218568" y="96206"/>
            <a:ext cx="609746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general case (</a:t>
            </a:r>
            <a:r>
              <a:rPr lang="ko-KR" altLang="en-US" sz="1800" dirty="0"/>
              <a:t>이어서</a:t>
            </a:r>
            <a:r>
              <a:rPr lang="en-US" altLang="ko-KR" sz="18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reward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en-US" altLang="ko-KR" dirty="0" err="1"/>
              <a:t>D_rl</a:t>
            </a:r>
            <a:r>
              <a:rPr lang="en-US" altLang="ko-KR" dirty="0"/>
              <a:t> * MP</a:t>
            </a:r>
            <a:r>
              <a:rPr lang="ko-KR" altLang="en-US" dirty="0"/>
              <a:t>의 </a:t>
            </a:r>
            <a:r>
              <a:rPr lang="en-US" altLang="ko-KR" dirty="0" err="1"/>
              <a:t>alpha+rho</a:t>
            </a:r>
            <a:r>
              <a:rPr lang="en-US" altLang="ko-KR" dirty="0"/>
              <a:t> matrix    &lt;- </a:t>
            </a:r>
            <a:r>
              <a:rPr lang="ko-KR" altLang="en-US" dirty="0"/>
              <a:t>개편안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학습 결과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0F7709-5092-48AA-BF7A-A07A0D32EFA7}"/>
              </a:ext>
            </a:extLst>
          </p:cNvPr>
          <p:cNvCxnSpPr>
            <a:cxnSpLocks/>
          </p:cNvCxnSpPr>
          <p:nvPr/>
        </p:nvCxnSpPr>
        <p:spPr>
          <a:xfrm flipH="1" flipV="1">
            <a:off x="2128006" y="786972"/>
            <a:ext cx="1" cy="459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7E27AE-3CC4-4137-9640-8CEED6BDE7DA}"/>
              </a:ext>
            </a:extLst>
          </p:cNvPr>
          <p:cNvCxnSpPr>
            <a:cxnSpLocks/>
          </p:cNvCxnSpPr>
          <p:nvPr/>
        </p:nvCxnSpPr>
        <p:spPr>
          <a:xfrm flipH="1" flipV="1">
            <a:off x="3833769" y="786972"/>
            <a:ext cx="961937" cy="459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2D16153-8AD3-4E2E-8E7F-4AAD65D09457}"/>
                  </a:ext>
                </a:extLst>
              </p:cNvPr>
              <p:cNvSpPr txBox="1"/>
              <p:nvPr/>
            </p:nvSpPr>
            <p:spPr>
              <a:xfrm>
                <a:off x="2893458" y="1718012"/>
                <a:ext cx="1651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2D16153-8AD3-4E2E-8E7F-4AAD65D09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458" y="1718012"/>
                <a:ext cx="165110" cy="276999"/>
              </a:xfrm>
              <a:prstGeom prst="rect">
                <a:avLst/>
              </a:prstGeom>
              <a:blipFill>
                <a:blip r:embed="rId3"/>
                <a:stretch>
                  <a:fillRect l="-18519" r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3429092-E30F-4D9E-B37F-BA9E4515610A}"/>
                  </a:ext>
                </a:extLst>
              </p:cNvPr>
              <p:cNvSpPr txBox="1"/>
              <p:nvPr/>
            </p:nvSpPr>
            <p:spPr>
              <a:xfrm>
                <a:off x="6562355" y="1720556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3429092-E30F-4D9E-B37F-BA9E45156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2355" y="1720556"/>
                <a:ext cx="226024" cy="276999"/>
              </a:xfrm>
              <a:prstGeom prst="rect">
                <a:avLst/>
              </a:prstGeom>
              <a:blipFill>
                <a:blip r:embed="rId4"/>
                <a:stretch>
                  <a:fillRect l="-13514" r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17C07AAE-6142-4540-AE6A-473F29B3D847}"/>
              </a:ext>
            </a:extLst>
          </p:cNvPr>
          <p:cNvSpPr txBox="1"/>
          <p:nvPr/>
        </p:nvSpPr>
        <p:spPr>
          <a:xfrm>
            <a:off x="10259666" y="2220039"/>
            <a:ext cx="194578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0" dirty="0"/>
              <a:t>(</a:t>
            </a:r>
            <a:r>
              <a:rPr lang="en-US" dirty="0"/>
              <a:t>reward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b="0" dirty="0"/>
              <a:t>sum=1.03)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EFC912-4654-4BB6-B486-CEBD31CAA461}"/>
              </a:ext>
            </a:extLst>
          </p:cNvPr>
          <p:cNvSpPr txBox="1"/>
          <p:nvPr/>
        </p:nvSpPr>
        <p:spPr>
          <a:xfrm>
            <a:off x="831544" y="1197199"/>
            <a:ext cx="34233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e.g.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8ADB621-61AD-4668-9851-9926DB659256}"/>
              </a:ext>
            </a:extLst>
          </p:cNvPr>
          <p:cNvSpPr/>
          <p:nvPr/>
        </p:nvSpPr>
        <p:spPr>
          <a:xfrm>
            <a:off x="3338818" y="3264674"/>
            <a:ext cx="1006679" cy="121937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1CB2672-0FFB-440C-8AB5-A4C440F93B16}"/>
              </a:ext>
            </a:extLst>
          </p:cNvPr>
          <p:cNvSpPr/>
          <p:nvPr/>
        </p:nvSpPr>
        <p:spPr>
          <a:xfrm>
            <a:off x="6114176" y="4834814"/>
            <a:ext cx="1006679" cy="121937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8F16AF8-2BCD-4FB8-9315-8B3F220377DF}"/>
              </a:ext>
            </a:extLst>
          </p:cNvPr>
          <p:cNvCxnSpPr>
            <a:cxnSpLocks/>
            <a:endCxn id="28" idx="6"/>
          </p:cNvCxnSpPr>
          <p:nvPr/>
        </p:nvCxnSpPr>
        <p:spPr>
          <a:xfrm flipH="1" flipV="1">
            <a:off x="4345497" y="3874359"/>
            <a:ext cx="3171039" cy="960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283069A-B061-403E-9C55-7B2F5288F505}"/>
              </a:ext>
            </a:extLst>
          </p:cNvPr>
          <p:cNvCxnSpPr>
            <a:cxnSpLocks/>
            <a:endCxn id="29" idx="6"/>
          </p:cNvCxnSpPr>
          <p:nvPr/>
        </p:nvCxnSpPr>
        <p:spPr>
          <a:xfrm flipH="1">
            <a:off x="7120855" y="4834814"/>
            <a:ext cx="395681" cy="609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B44F107-712B-44C2-B3AC-CF6C0A031997}"/>
              </a:ext>
            </a:extLst>
          </p:cNvPr>
          <p:cNvSpPr txBox="1"/>
          <p:nvPr/>
        </p:nvSpPr>
        <p:spPr>
          <a:xfrm>
            <a:off x="7621915" y="4657003"/>
            <a:ext cx="4465201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local</a:t>
            </a:r>
            <a:r>
              <a:rPr lang="ko-KR" altLang="en-US" dirty="0"/>
              <a:t> </a:t>
            </a:r>
            <a:r>
              <a:rPr lang="en-US" altLang="ko-KR" dirty="0"/>
              <a:t>optimum</a:t>
            </a:r>
            <a:r>
              <a:rPr lang="ko-KR" altLang="en-US" dirty="0"/>
              <a:t>의 유형이</a:t>
            </a:r>
            <a:r>
              <a:rPr lang="en-US" altLang="ko-KR" dirty="0"/>
              <a:t> pairing failure</a:t>
            </a:r>
            <a:r>
              <a:rPr lang="ko-KR" altLang="en-US" dirty="0"/>
              <a:t>인 경우들로 자주 발생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해당 경우에도 큰 선호도만 맞추면 </a:t>
            </a:r>
            <a:r>
              <a:rPr lang="en-US" altLang="ko-KR" dirty="0"/>
              <a:t>reward</a:t>
            </a:r>
            <a:r>
              <a:rPr lang="ko-KR" altLang="en-US" dirty="0"/>
              <a:t>가 나쁘지 않기 때문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하지만 </a:t>
            </a:r>
            <a:r>
              <a:rPr lang="en-US" altLang="ko-KR" dirty="0"/>
              <a:t>matching </a:t>
            </a:r>
            <a:r>
              <a:rPr lang="ko-KR" altLang="en-US" dirty="0"/>
              <a:t>문제 관점에서 </a:t>
            </a:r>
            <a:r>
              <a:rPr lang="en-US" altLang="ko-KR" dirty="0"/>
              <a:t>infeasible </a:t>
            </a:r>
            <a:r>
              <a:rPr lang="ko-KR" altLang="en-US" dirty="0"/>
              <a:t>한 답이기 때문에 </a:t>
            </a:r>
            <a:r>
              <a:rPr lang="en-US" altLang="ko-KR" dirty="0"/>
              <a:t>reward</a:t>
            </a:r>
            <a:r>
              <a:rPr lang="ko-KR" altLang="en-US" dirty="0"/>
              <a:t>를 깎아야 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98800C2-34D0-482B-84E0-515D772CF4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486" y="1239563"/>
            <a:ext cx="1371791" cy="125747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34E804A-75C7-4031-8FCB-5E0DF82A35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8568" y="1271010"/>
            <a:ext cx="3381847" cy="120984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A6D8660-9700-4A34-B6B8-97D7F91932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7454" y="1328168"/>
            <a:ext cx="3286584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005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5A0351-E430-48DC-A6AA-33BC124B9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01" y="3884202"/>
            <a:ext cx="5503399" cy="2944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1CB20E-805B-428E-8F33-56E94D206FBC}"/>
                  </a:ext>
                </a:extLst>
              </p:cNvPr>
              <p:cNvSpPr txBox="1"/>
              <p:nvPr/>
            </p:nvSpPr>
            <p:spPr>
              <a:xfrm>
                <a:off x="193401" y="96206"/>
                <a:ext cx="8094922" cy="39703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general case (</a:t>
                </a:r>
                <a:r>
                  <a:rPr lang="ko-KR" altLang="en-US" sz="1800" dirty="0"/>
                  <a:t>이어서</a:t>
                </a:r>
                <a:r>
                  <a:rPr lang="en-US" altLang="ko-KR" sz="1800" dirty="0"/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reward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= </a:t>
                </a:r>
                <a:r>
                  <a:rPr lang="en-US" altLang="ko-KR" dirty="0" err="1"/>
                  <a:t>D_rl</a:t>
                </a:r>
                <a:r>
                  <a:rPr lang="en-US" altLang="ko-KR" dirty="0"/>
                  <a:t> * MP</a:t>
                </a:r>
                <a:r>
                  <a:rPr lang="ko-KR" altLang="en-US" dirty="0"/>
                  <a:t>의 </a:t>
                </a:r>
                <a:r>
                  <a:rPr lang="en-US" altLang="ko-KR" dirty="0" err="1"/>
                  <a:t>alpha+rho</a:t>
                </a:r>
                <a:r>
                  <a:rPr lang="en-US" altLang="ko-KR" dirty="0"/>
                  <a:t> matrix </a:t>
                </a:r>
                <a:r>
                  <a:rPr lang="en-US" altLang="ko-KR" dirty="0">
                    <a:solidFill>
                      <a:srgbClr val="C00000"/>
                    </a:solidFill>
                  </a:rPr>
                  <a:t>– (row, column </a:t>
                </a:r>
                <a:r>
                  <a:rPr lang="ko-KR" altLang="en-US" dirty="0">
                    <a:solidFill>
                      <a:srgbClr val="C00000"/>
                    </a:solidFill>
                  </a:rPr>
                  <a:t>합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ko-KR" dirty="0">
                    <a:solidFill>
                      <a:srgbClr val="C00000"/>
                    </a:solidFill>
                  </a:rPr>
                  <a:t> 1 </a:t>
                </a:r>
                <a:r>
                  <a:rPr lang="ko-KR" altLang="en-US" dirty="0">
                    <a:solidFill>
                      <a:srgbClr val="C00000"/>
                    </a:solidFill>
                  </a:rPr>
                  <a:t>인 갯수</a:t>
                </a:r>
                <a:r>
                  <a:rPr lang="en-US" altLang="ko-KR" dirty="0">
                    <a:solidFill>
                      <a:srgbClr val="C00000"/>
                    </a:solidFill>
                  </a:rPr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학습 결과</a:t>
                </a:r>
                <a:r>
                  <a:rPr lang="ko-KR" altLang="en-US" dirty="0">
                    <a:solidFill>
                      <a:srgbClr val="C00000"/>
                    </a:solidFill>
                  </a:rPr>
                  <a:t> </a:t>
                </a: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row 2</a:t>
                </a:r>
                <a:r>
                  <a:rPr lang="ko-KR" altLang="en-US" dirty="0"/>
                  <a:t>개가 </a:t>
                </a:r>
                <a:r>
                  <a:rPr lang="en-US" altLang="ko-KR" dirty="0"/>
                  <a:t>greedy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optimal </a:t>
                </a:r>
                <a:r>
                  <a:rPr lang="ko-KR" altLang="en-US" dirty="0"/>
                  <a:t>였음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1CB20E-805B-428E-8F33-56E94D206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01" y="96206"/>
                <a:ext cx="8094922" cy="3970318"/>
              </a:xfrm>
              <a:prstGeom prst="rect">
                <a:avLst/>
              </a:prstGeom>
              <a:blipFill>
                <a:blip r:embed="rId3"/>
                <a:stretch>
                  <a:fillRect l="-527" t="-1229" b="-1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5E6045-80F5-44D5-BC01-21083AE3E4E9}"/>
              </a:ext>
            </a:extLst>
          </p:cNvPr>
          <p:cNvCxnSpPr>
            <a:cxnSpLocks/>
          </p:cNvCxnSpPr>
          <p:nvPr/>
        </p:nvCxnSpPr>
        <p:spPr>
          <a:xfrm flipH="1" flipV="1">
            <a:off x="2128006" y="786972"/>
            <a:ext cx="1" cy="459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825EA1-D878-40FD-A3D3-01DD45F1EFB7}"/>
              </a:ext>
            </a:extLst>
          </p:cNvPr>
          <p:cNvCxnSpPr>
            <a:cxnSpLocks/>
          </p:cNvCxnSpPr>
          <p:nvPr/>
        </p:nvCxnSpPr>
        <p:spPr>
          <a:xfrm flipH="1" flipV="1">
            <a:off x="3267300" y="742537"/>
            <a:ext cx="1528406" cy="50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857F38-E06A-4CED-B320-39E75A8D9DDE}"/>
                  </a:ext>
                </a:extLst>
              </p:cNvPr>
              <p:cNvSpPr txBox="1"/>
              <p:nvPr/>
            </p:nvSpPr>
            <p:spPr>
              <a:xfrm>
                <a:off x="2893458" y="1718012"/>
                <a:ext cx="1651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857F38-E06A-4CED-B320-39E75A8D9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458" y="1718012"/>
                <a:ext cx="165110" cy="276999"/>
              </a:xfrm>
              <a:prstGeom prst="rect">
                <a:avLst/>
              </a:prstGeom>
              <a:blipFill>
                <a:blip r:embed="rId4"/>
                <a:stretch>
                  <a:fillRect l="-18519" r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0D728A7-182B-4970-A6A6-577D1A6CD70B}"/>
                  </a:ext>
                </a:extLst>
              </p:cNvPr>
              <p:cNvSpPr txBox="1"/>
              <p:nvPr/>
            </p:nvSpPr>
            <p:spPr>
              <a:xfrm>
                <a:off x="6562355" y="1720556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0D728A7-182B-4970-A6A6-577D1A6CD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2355" y="1720556"/>
                <a:ext cx="226024" cy="276999"/>
              </a:xfrm>
              <a:prstGeom prst="rect">
                <a:avLst/>
              </a:prstGeom>
              <a:blipFill>
                <a:blip r:embed="rId5"/>
                <a:stretch>
                  <a:fillRect l="-13514" r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971B67B-21FA-4751-9639-41E239C7C0D0}"/>
              </a:ext>
            </a:extLst>
          </p:cNvPr>
          <p:cNvSpPr txBox="1"/>
          <p:nvPr/>
        </p:nvSpPr>
        <p:spPr>
          <a:xfrm>
            <a:off x="403705" y="1197199"/>
            <a:ext cx="34233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e.g.</a:t>
            </a:r>
          </a:p>
        </p:txBody>
      </p:sp>
      <p:sp>
        <p:nvSpPr>
          <p:cNvPr id="16" name="Left Bracket 15">
            <a:extLst>
              <a:ext uri="{FF2B5EF4-FFF2-40B4-BE49-F238E27FC236}">
                <a16:creationId xmlns:a16="http://schemas.microsoft.com/office/drawing/2014/main" id="{2BE70701-464D-4648-822C-D322C9570B5B}"/>
              </a:ext>
            </a:extLst>
          </p:cNvPr>
          <p:cNvSpPr/>
          <p:nvPr/>
        </p:nvSpPr>
        <p:spPr>
          <a:xfrm>
            <a:off x="1331346" y="1246827"/>
            <a:ext cx="80834" cy="1219370"/>
          </a:xfrm>
          <a:prstGeom prst="leftBracket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B65B53-FD3C-495C-97F7-CC84BC490D88}"/>
              </a:ext>
            </a:extLst>
          </p:cNvPr>
          <p:cNvSpPr txBox="1"/>
          <p:nvPr/>
        </p:nvSpPr>
        <p:spPr>
          <a:xfrm>
            <a:off x="1141671" y="1221753"/>
            <a:ext cx="104196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1</a:t>
            </a:r>
          </a:p>
          <a:p>
            <a:r>
              <a:rPr lang="en-US" sz="1600" dirty="0">
                <a:solidFill>
                  <a:srgbClr val="C00000"/>
                </a:solidFill>
              </a:rPr>
              <a:t>1</a:t>
            </a:r>
          </a:p>
          <a:p>
            <a:r>
              <a:rPr lang="en-US" sz="1600" dirty="0">
                <a:solidFill>
                  <a:srgbClr val="C00000"/>
                </a:solidFill>
              </a:rPr>
              <a:t>1</a:t>
            </a:r>
          </a:p>
          <a:p>
            <a:r>
              <a:rPr lang="en-US" sz="1600" dirty="0">
                <a:solidFill>
                  <a:srgbClr val="C00000"/>
                </a:solidFill>
              </a:rPr>
              <a:t>1</a:t>
            </a:r>
          </a:p>
          <a:p>
            <a:r>
              <a:rPr lang="en-US" sz="16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540CE35C-A987-4643-96AA-1033D2D74B11}"/>
              </a:ext>
            </a:extLst>
          </p:cNvPr>
          <p:cNvSpPr/>
          <p:nvPr/>
        </p:nvSpPr>
        <p:spPr>
          <a:xfrm rot="16200000">
            <a:off x="2146477" y="1936123"/>
            <a:ext cx="80834" cy="1219370"/>
          </a:xfrm>
          <a:prstGeom prst="leftBracket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4EC3C0-337F-419C-A853-750A55847022}"/>
              </a:ext>
            </a:extLst>
          </p:cNvPr>
          <p:cNvSpPr txBox="1"/>
          <p:nvPr/>
        </p:nvSpPr>
        <p:spPr>
          <a:xfrm>
            <a:off x="1612771" y="2586225"/>
            <a:ext cx="12173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   0  1  1  1  2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B541CA5-CE74-487F-9D33-058272EFC4D3}"/>
                  </a:ext>
                </a:extLst>
              </p:cNvPr>
              <p:cNvSpPr txBox="1"/>
              <p:nvPr/>
            </p:nvSpPr>
            <p:spPr>
              <a:xfrm>
                <a:off x="1245866" y="2907702"/>
                <a:ext cx="561158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1600" dirty="0">
                    <a:solidFill>
                      <a:srgbClr val="C00000"/>
                    </a:solidFill>
                  </a:rPr>
                  <a:t> 0 + (-2) = -2 </a:t>
                </a:r>
                <a:r>
                  <a:rPr lang="ko-KR" altLang="en-US" sz="1600" dirty="0">
                    <a:solidFill>
                      <a:srgbClr val="C00000"/>
                    </a:solidFill>
                  </a:rPr>
                  <a:t>만큼</a:t>
                </a:r>
                <a:r>
                  <a:rPr lang="en-US" sz="1600" dirty="0">
                    <a:solidFill>
                      <a:srgbClr val="C00000"/>
                    </a:solidFill>
                  </a:rPr>
                  <a:t>  reward </a:t>
                </a:r>
                <a:r>
                  <a:rPr lang="ko-KR" altLang="en-US" sz="1600" dirty="0">
                    <a:solidFill>
                      <a:srgbClr val="C00000"/>
                    </a:solidFill>
                  </a:rPr>
                  <a:t>차감</a:t>
                </a:r>
                <a:r>
                  <a:rPr lang="en-US" altLang="ko-KR" sz="1600" dirty="0">
                    <a:solidFill>
                      <a:srgbClr val="C00000"/>
                    </a:solidFill>
                  </a:rPr>
                  <a:t>:      reward = -0.97</a:t>
                </a:r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B541CA5-CE74-487F-9D33-058272EFC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866" y="2907702"/>
                <a:ext cx="5611588" cy="246221"/>
              </a:xfrm>
              <a:prstGeom prst="rect">
                <a:avLst/>
              </a:prstGeom>
              <a:blipFill>
                <a:blip r:embed="rId6"/>
                <a:stretch>
                  <a:fillRect l="-977" t="-30000" b="-5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997A4CE6-A97E-42F9-BEA3-71B648282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2227" y="1227208"/>
            <a:ext cx="1371791" cy="12574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5C03210-1FCF-412A-BC56-EC16528995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6203" y="1271010"/>
            <a:ext cx="3381847" cy="120984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309BB84-8221-4512-AA44-433568C970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7454" y="1328168"/>
            <a:ext cx="3286584" cy="115268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B7229A4-E694-4A1B-B3FC-8876EA58B89A}"/>
              </a:ext>
            </a:extLst>
          </p:cNvPr>
          <p:cNvSpPr txBox="1"/>
          <p:nvPr/>
        </p:nvSpPr>
        <p:spPr>
          <a:xfrm>
            <a:off x="10419057" y="2220039"/>
            <a:ext cx="106118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0" dirty="0"/>
              <a:t>(sum=1.03)</a:t>
            </a:r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8CF8ADE-10D0-4506-91D0-BEFDCA8BB2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43725" y="3906289"/>
            <a:ext cx="5464797" cy="2944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7818740-BC6B-4EBB-A527-CDF0A5CBCBC3}"/>
                  </a:ext>
                </a:extLst>
              </p:cNvPr>
              <p:cNvSpPr txBox="1"/>
              <p:nvPr/>
            </p:nvSpPr>
            <p:spPr>
              <a:xfrm>
                <a:off x="6027423" y="3379921"/>
                <a:ext cx="488665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학습 결과</a:t>
                </a:r>
                <a:r>
                  <a:rPr lang="en-US" altLang="ko-KR" dirty="0"/>
                  <a:t>2 ( </a:t>
                </a:r>
                <a:r>
                  <a:rPr lang="ko-KR" altLang="en-US" dirty="0"/>
                  <a:t>전전</a:t>
                </a:r>
                <a:r>
                  <a:rPr lang="en-US" altLang="ko-KR" dirty="0"/>
                  <a:t> slide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weights)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row 2</a:t>
                </a:r>
                <a:r>
                  <a:rPr lang="ko-KR" altLang="en-US" dirty="0"/>
                  <a:t>개가 </a:t>
                </a:r>
                <a:r>
                  <a:rPr lang="en-US" altLang="ko-KR" dirty="0"/>
                  <a:t>greedy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optimal </a:t>
                </a:r>
                <a:r>
                  <a:rPr lang="ko-KR" altLang="en-US" dirty="0"/>
                  <a:t>였음</a:t>
                </a:r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7818740-BC6B-4EBB-A527-CDF0A5CBC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423" y="3379921"/>
                <a:ext cx="4886653" cy="646331"/>
              </a:xfrm>
              <a:prstGeom prst="rect">
                <a:avLst/>
              </a:prstGeom>
              <a:blipFill>
                <a:blip r:embed="rId11"/>
                <a:stretch>
                  <a:fillRect t="-6604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6208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E48393-D687-4D52-97AB-FAC37279DF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727" r="45973"/>
          <a:stretch/>
        </p:blipFill>
        <p:spPr>
          <a:xfrm>
            <a:off x="-46374" y="0"/>
            <a:ext cx="3975100" cy="3831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9274D6-1C33-4A04-AFAB-D2B939E7D7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51" t="33984" r="1263" b="4884"/>
          <a:stretch/>
        </p:blipFill>
        <p:spPr>
          <a:xfrm>
            <a:off x="20928" y="3701424"/>
            <a:ext cx="4205411" cy="3098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336AEB-DE49-4412-BF4E-72F4763DEEEC}"/>
              </a:ext>
            </a:extLst>
          </p:cNvPr>
          <p:cNvSpPr txBox="1"/>
          <p:nvPr/>
        </p:nvSpPr>
        <p:spPr>
          <a:xfrm>
            <a:off x="5461002" y="2401435"/>
            <a:ext cx="91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weights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1A6C80A-5253-4DCF-BB43-DAACE93F1320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6372470" y="2586101"/>
            <a:ext cx="69166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3752C92-8DD5-429E-9DFF-AA94085C9B73}"/>
              </a:ext>
            </a:extLst>
          </p:cNvPr>
          <p:cNvSpPr txBox="1"/>
          <p:nvPr/>
        </p:nvSpPr>
        <p:spPr>
          <a:xfrm>
            <a:off x="7064134" y="2124436"/>
            <a:ext cx="911468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/>
              <a:t>ANN</a:t>
            </a:r>
          </a:p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9D0E90-4719-4C82-95C8-52F7E9ACE23D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7975602" y="2586101"/>
            <a:ext cx="2295717" cy="138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EAF7B0-8BC6-4620-B606-32EB7F28C306}"/>
                  </a:ext>
                </a:extLst>
              </p:cNvPr>
              <p:cNvSpPr txBox="1"/>
              <p:nvPr/>
            </p:nvSpPr>
            <p:spPr>
              <a:xfrm>
                <a:off x="10271319" y="2415270"/>
                <a:ext cx="8015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EAF7B0-8BC6-4620-B606-32EB7F28C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1319" y="2415270"/>
                <a:ext cx="801566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853704C-5D46-4440-82BB-0EFC10037E5A}"/>
              </a:ext>
            </a:extLst>
          </p:cNvPr>
          <p:cNvCxnSpPr>
            <a:cxnSpLocks/>
            <a:stCxn id="17" idx="2"/>
            <a:endCxn id="50" idx="0"/>
          </p:cNvCxnSpPr>
          <p:nvPr/>
        </p:nvCxnSpPr>
        <p:spPr>
          <a:xfrm>
            <a:off x="10672102" y="2784602"/>
            <a:ext cx="2004" cy="1747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05CE40B-16DF-454A-B03D-700A9F63AF1E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5916736" y="4844890"/>
            <a:ext cx="95646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3E7915-2148-4A59-A484-92678B9EBC83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916736" y="2770767"/>
            <a:ext cx="0" cy="20967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9D789F6-6B4B-4204-AD2C-1AC8C5D493C3}"/>
              </a:ext>
            </a:extLst>
          </p:cNvPr>
          <p:cNvCxnSpPr>
            <a:cxnSpLocks/>
            <a:stCxn id="50" idx="1"/>
            <a:endCxn id="37" idx="3"/>
          </p:cNvCxnSpPr>
          <p:nvPr/>
        </p:nvCxnSpPr>
        <p:spPr>
          <a:xfrm flipH="1" flipV="1">
            <a:off x="8148720" y="4844890"/>
            <a:ext cx="1453638" cy="99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09B4ED3-C26A-42EF-A8EB-ACD05973B4E1}"/>
              </a:ext>
            </a:extLst>
          </p:cNvPr>
          <p:cNvSpPr txBox="1"/>
          <p:nvPr/>
        </p:nvSpPr>
        <p:spPr>
          <a:xfrm>
            <a:off x="6873199" y="4383225"/>
            <a:ext cx="1275521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/>
              <a:t>Cost</a:t>
            </a:r>
          </a:p>
          <a:p>
            <a:pPr algn="ctr"/>
            <a:endParaRPr lang="en-US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6610352-6841-4BD5-BE09-3A026E3A85FF}"/>
              </a:ext>
            </a:extLst>
          </p:cNvPr>
          <p:cNvCxnSpPr>
            <a:cxnSpLocks/>
            <a:stCxn id="37" idx="0"/>
            <a:endCxn id="11" idx="2"/>
          </p:cNvCxnSpPr>
          <p:nvPr/>
        </p:nvCxnSpPr>
        <p:spPr>
          <a:xfrm flipV="1">
            <a:off x="7510960" y="3047766"/>
            <a:ext cx="8908" cy="13354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4DDA18F-6097-43EE-9AE7-9B8900126594}"/>
              </a:ext>
            </a:extLst>
          </p:cNvPr>
          <p:cNvSpPr txBox="1"/>
          <p:nvPr/>
        </p:nvSpPr>
        <p:spPr>
          <a:xfrm rot="5400000">
            <a:off x="7198655" y="3588317"/>
            <a:ext cx="96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609D9F0-2014-43ED-892C-EB80453ED832}"/>
                  </a:ext>
                </a:extLst>
              </p:cNvPr>
              <p:cNvSpPr txBox="1"/>
              <p:nvPr/>
            </p:nvSpPr>
            <p:spPr>
              <a:xfrm>
                <a:off x="9602358" y="4531667"/>
                <a:ext cx="2143495" cy="64633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(with </a:t>
                </a:r>
                <a:r>
                  <a:rPr lang="en-US" dirty="0" err="1"/>
                  <a:t>LogSumExp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609D9F0-2014-43ED-892C-EB80453ED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2358" y="4531667"/>
                <a:ext cx="2143495" cy="646331"/>
              </a:xfrm>
              <a:prstGeom prst="rect">
                <a:avLst/>
              </a:prstGeom>
              <a:blipFill>
                <a:blip r:embed="rId4"/>
                <a:stretch>
                  <a:fillRect b="-1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9A4D41-79A3-401E-B499-E5AAD2FEF666}"/>
                  </a:ext>
                </a:extLst>
              </p:cNvPr>
              <p:cNvSpPr txBox="1"/>
              <p:nvPr/>
            </p:nvSpPr>
            <p:spPr>
              <a:xfrm>
                <a:off x="8234843" y="4498201"/>
                <a:ext cx="130315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9A4D41-79A3-401E-B499-E5AAD2FEF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843" y="4498201"/>
                <a:ext cx="1303154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0CD6159-C637-4107-98CA-C4701EACE7C6}"/>
                  </a:ext>
                </a:extLst>
              </p:cNvPr>
              <p:cNvSpPr txBox="1"/>
              <p:nvPr/>
            </p:nvSpPr>
            <p:spPr>
              <a:xfrm>
                <a:off x="5239724" y="823834"/>
                <a:ext cx="36488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6"/>
                    </a:solidFill>
                  </a:rPr>
                  <a:t>Test Dataset: pairs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6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solidFill>
                      <a:schemeClr val="accent6"/>
                    </a:solidFill>
                  </a:rPr>
                  <a:t>여기서 </a:t>
                </a:r>
                <a:r>
                  <a:rPr lang="en-US" altLang="ko-KR" dirty="0">
                    <a:solidFill>
                      <a:schemeClr val="accent6"/>
                    </a:solidFill>
                  </a:rPr>
                  <a:t>w</a:t>
                </a:r>
                <a:r>
                  <a:rPr lang="ko-KR" altLang="en-US">
                    <a:solidFill>
                      <a:schemeClr val="accent6"/>
                    </a:solidFill>
                  </a:rPr>
                  <a:t>만 입력   </a:t>
                </a:r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0CD6159-C637-4107-98CA-C4701EACE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724" y="823834"/>
                <a:ext cx="3648819" cy="646331"/>
              </a:xfrm>
              <a:prstGeom prst="rect">
                <a:avLst/>
              </a:prstGeom>
              <a:blipFill>
                <a:blip r:embed="rId6"/>
                <a:stretch>
                  <a:fillRect l="-1171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A56D2B3-2368-447A-9EC4-19ECD4C20EEA}"/>
                  </a:ext>
                </a:extLst>
              </p:cNvPr>
              <p:cNvSpPr txBox="1"/>
              <p:nvPr/>
            </p:nvSpPr>
            <p:spPr>
              <a:xfrm>
                <a:off x="5916736" y="5468578"/>
                <a:ext cx="39218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Cost: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A56D2B3-2368-447A-9EC4-19ECD4C20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736" y="5468578"/>
                <a:ext cx="3921856" cy="369332"/>
              </a:xfrm>
              <a:prstGeom prst="rect">
                <a:avLst/>
              </a:prstGeom>
              <a:blipFill>
                <a:blip r:embed="rId7"/>
                <a:stretch>
                  <a:fillRect l="-108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4EA87C7-0FAE-4B7D-9E97-E3B1AB7565F2}"/>
              </a:ext>
            </a:extLst>
          </p:cNvPr>
          <p:cNvCxnSpPr/>
          <p:nvPr/>
        </p:nvCxnSpPr>
        <p:spPr>
          <a:xfrm>
            <a:off x="4864100" y="0"/>
            <a:ext cx="0" cy="68580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81B1DEC-E4EC-4C64-9D59-D540CA246159}"/>
              </a:ext>
            </a:extLst>
          </p:cNvPr>
          <p:cNvGrpSpPr/>
          <p:nvPr/>
        </p:nvGrpSpPr>
        <p:grpSpPr>
          <a:xfrm>
            <a:off x="10517528" y="140143"/>
            <a:ext cx="1674472" cy="1551445"/>
            <a:chOff x="10307660" y="-1"/>
            <a:chExt cx="1884338" cy="2060347"/>
          </a:xfrm>
        </p:grpSpPr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28ECEB6-D1C6-4021-B899-4C7DFADEB7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3626" r="6587"/>
            <a:stretch/>
          </p:blipFill>
          <p:spPr>
            <a:xfrm>
              <a:off x="10331106" y="-1"/>
              <a:ext cx="1860892" cy="2060347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B4E25594-3EA2-496B-8C21-06DE63D7B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07660" y="549126"/>
              <a:ext cx="838317" cy="238158"/>
            </a:xfrm>
            <a:prstGeom prst="rect">
              <a:avLst/>
            </a:prstGeom>
          </p:spPr>
        </p:pic>
      </p:grpSp>
      <p:pic>
        <p:nvPicPr>
          <p:cNvPr id="85" name="Picture 84">
            <a:extLst>
              <a:ext uri="{FF2B5EF4-FFF2-40B4-BE49-F238E27FC236}">
                <a16:creationId xmlns:a16="http://schemas.microsoft.com/office/drawing/2014/main" id="{B0C32A46-AAF3-40FF-848E-BBB25C17B5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3885" y="1034941"/>
            <a:ext cx="838317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3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1CB20E-805B-428E-8F33-56E94D206FBC}"/>
                  </a:ext>
                </a:extLst>
              </p:cNvPr>
              <p:cNvSpPr txBox="1"/>
              <p:nvPr/>
            </p:nvSpPr>
            <p:spPr>
              <a:xfrm>
                <a:off x="193400" y="96206"/>
                <a:ext cx="11084995" cy="4247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general case (</a:t>
                </a:r>
                <a:r>
                  <a:rPr lang="ko-KR" altLang="en-US" sz="1800" dirty="0"/>
                  <a:t>이어서</a:t>
                </a:r>
                <a:r>
                  <a:rPr lang="en-US" altLang="ko-KR" sz="1800" dirty="0"/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row 3</a:t>
                </a:r>
                <a:r>
                  <a:rPr lang="ko-KR" altLang="en-US" dirty="0"/>
                  <a:t>개가 </a:t>
                </a:r>
                <a:r>
                  <a:rPr lang="en-US" altLang="ko-KR" dirty="0"/>
                  <a:t>greedy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optimal </a:t>
                </a:r>
                <a:r>
                  <a:rPr lang="ko-KR" altLang="en-US" dirty="0"/>
                  <a:t>일 때</a:t>
                </a:r>
                <a:endParaRPr lang="en-US" altLang="ko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1CB20E-805B-428E-8F33-56E94D206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00" y="96206"/>
                <a:ext cx="11084995" cy="4247317"/>
              </a:xfrm>
              <a:prstGeom prst="rect">
                <a:avLst/>
              </a:prstGeom>
              <a:blipFill>
                <a:blip r:embed="rId2"/>
                <a:stretch>
                  <a:fillRect l="-385" t="-1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38C7A01-EE47-4ED6-908F-B873E852B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663" y="988194"/>
            <a:ext cx="3273578" cy="1729253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C0EC6BB5-BD5A-4B1C-8C43-A7D29A0AB2B0}"/>
              </a:ext>
            </a:extLst>
          </p:cNvPr>
          <p:cNvSpPr txBox="1">
            <a:spLocks/>
          </p:cNvSpPr>
          <p:nvPr/>
        </p:nvSpPr>
        <p:spPr>
          <a:xfrm>
            <a:off x="5518144" y="870604"/>
            <a:ext cx="3123324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Weights / greedy choices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B42ABDF-112A-41E1-9FBB-A7F965359298}"/>
              </a:ext>
            </a:extLst>
          </p:cNvPr>
          <p:cNvSpPr txBox="1">
            <a:spLocks/>
          </p:cNvSpPr>
          <p:nvPr/>
        </p:nvSpPr>
        <p:spPr>
          <a:xfrm>
            <a:off x="8201851" y="884685"/>
            <a:ext cx="1617786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Optimal(MP)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55894F9-443B-489B-BD2A-633535452AEF}"/>
              </a:ext>
            </a:extLst>
          </p:cNvPr>
          <p:cNvSpPr txBox="1">
            <a:spLocks/>
          </p:cNvSpPr>
          <p:nvPr/>
        </p:nvSpPr>
        <p:spPr>
          <a:xfrm>
            <a:off x="9788371" y="872740"/>
            <a:ext cx="808893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RL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735EEA-A2B2-4947-A4F8-499C97B5C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953" y="1384014"/>
            <a:ext cx="1295581" cy="11907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6346B8-3450-456B-9FAE-6AA67C519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6131" y="1384014"/>
            <a:ext cx="1362265" cy="12384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43F46A-7BF2-4966-9371-3FF930689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2531" y="1350671"/>
            <a:ext cx="2829320" cy="1257475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734FB89B-B04B-41C2-8617-4ED9B22C7B52}"/>
              </a:ext>
            </a:extLst>
          </p:cNvPr>
          <p:cNvSpPr/>
          <p:nvPr/>
        </p:nvSpPr>
        <p:spPr>
          <a:xfrm>
            <a:off x="6096000" y="1336590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6421879-C6B9-4F91-B44B-DCEEA5CD56C9}"/>
              </a:ext>
            </a:extLst>
          </p:cNvPr>
          <p:cNvSpPr/>
          <p:nvPr/>
        </p:nvSpPr>
        <p:spPr>
          <a:xfrm>
            <a:off x="7547990" y="2293545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F3C486-F548-469D-AA52-C194A176468D}"/>
              </a:ext>
            </a:extLst>
          </p:cNvPr>
          <p:cNvSpPr/>
          <p:nvPr/>
        </p:nvSpPr>
        <p:spPr>
          <a:xfrm>
            <a:off x="6095999" y="1568275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9CC8A1B-C87D-4391-9DD3-AD16EC5543F1}"/>
              </a:ext>
            </a:extLst>
          </p:cNvPr>
          <p:cNvSpPr/>
          <p:nvPr/>
        </p:nvSpPr>
        <p:spPr>
          <a:xfrm>
            <a:off x="7020688" y="1812440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0C0356C-9DEA-4C71-B1A8-8B8D0C525F55}"/>
              </a:ext>
            </a:extLst>
          </p:cNvPr>
          <p:cNvSpPr/>
          <p:nvPr/>
        </p:nvSpPr>
        <p:spPr>
          <a:xfrm>
            <a:off x="5579681" y="2045407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BC0D4CC-4120-436A-B308-6A8B2C3E79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548" y="2717447"/>
            <a:ext cx="3396194" cy="178888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1805DC7-60C3-465E-9FA7-8A66A52144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2815" y="3001736"/>
            <a:ext cx="1295581" cy="128605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B407A73-5A79-4D30-BED4-FFF49FB108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5973" y="4491935"/>
            <a:ext cx="4070959" cy="21605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C57E87E-5B25-4C69-802A-BFC2FBBE40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2815" y="4458563"/>
            <a:ext cx="1343212" cy="124794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FD59E53-E37D-4F5C-B83F-9739B95AA2F0}"/>
              </a:ext>
            </a:extLst>
          </p:cNvPr>
          <p:cNvSpPr txBox="1"/>
          <p:nvPr/>
        </p:nvSpPr>
        <p:spPr>
          <a:xfrm>
            <a:off x="3223470" y="6319926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8"/>
            <a:r>
              <a:rPr lang="ko-KR" altLang="en-US" dirty="0"/>
              <a:t>다양한 </a:t>
            </a:r>
            <a:r>
              <a:rPr lang="en-US" altLang="ko-KR" dirty="0"/>
              <a:t>local optima...</a:t>
            </a:r>
          </a:p>
        </p:txBody>
      </p:sp>
    </p:spTree>
    <p:extLst>
      <p:ext uri="{BB962C8B-B14F-4D97-AF65-F5344CB8AC3E}">
        <p14:creationId xmlns:p14="http://schemas.microsoft.com/office/powerpoint/2010/main" val="1498903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C6A06F7-6B65-421C-BC99-B0214EEFF0EB}"/>
                  </a:ext>
                </a:extLst>
              </p:cNvPr>
              <p:cNvSpPr txBox="1"/>
              <p:nvPr/>
            </p:nvSpPr>
            <p:spPr>
              <a:xfrm>
                <a:off x="60822" y="117207"/>
                <a:ext cx="4737680" cy="570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C6A06F7-6B65-421C-BC99-B0214EEFF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2" y="117207"/>
                <a:ext cx="4737680" cy="5709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B1A7939-AC9D-4D5D-9372-3B16DFA2E17D}"/>
                  </a:ext>
                </a:extLst>
              </p:cNvPr>
              <p:cNvSpPr txBox="1"/>
              <p:nvPr/>
            </p:nvSpPr>
            <p:spPr>
              <a:xfrm>
                <a:off x="44044" y="671118"/>
                <a:ext cx="4737680" cy="570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𝑙𝑗</m:t>
                              </m:r>
                            </m:sub>
                          </m:s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B1A7939-AC9D-4D5D-9372-3B16DFA2E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44" y="671118"/>
                <a:ext cx="4737680" cy="5709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1D51C85-9766-4887-94A1-A2E9809C006A}"/>
              </a:ext>
            </a:extLst>
          </p:cNvPr>
          <p:cNvCxnSpPr>
            <a:cxnSpLocks/>
            <a:stCxn id="13" idx="3"/>
            <a:endCxn id="28" idx="1"/>
          </p:cNvCxnSpPr>
          <p:nvPr/>
        </p:nvCxnSpPr>
        <p:spPr>
          <a:xfrm>
            <a:off x="4798502" y="402670"/>
            <a:ext cx="1104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3885402-A91A-4338-B2E7-76FE14419C65}"/>
              </a:ext>
            </a:extLst>
          </p:cNvPr>
          <p:cNvCxnSpPr>
            <a:cxnSpLocks/>
            <a:stCxn id="16" idx="3"/>
            <a:endCxn id="35" idx="1"/>
          </p:cNvCxnSpPr>
          <p:nvPr/>
        </p:nvCxnSpPr>
        <p:spPr>
          <a:xfrm>
            <a:off x="4781724" y="956581"/>
            <a:ext cx="1121328" cy="12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95CECF-AE06-40A0-9C30-07111CE7B43B}"/>
                  </a:ext>
                </a:extLst>
              </p:cNvPr>
              <p:cNvSpPr txBox="1"/>
              <p:nvPr/>
            </p:nvSpPr>
            <p:spPr>
              <a:xfrm>
                <a:off x="5903052" y="264170"/>
                <a:ext cx="1873541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95CECF-AE06-40A0-9C30-07111CE7B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052" y="264170"/>
                <a:ext cx="1873541" cy="276999"/>
              </a:xfrm>
              <a:prstGeom prst="rect">
                <a:avLst/>
              </a:prstGeom>
              <a:blipFill>
                <a:blip r:embed="rId4"/>
                <a:stretch>
                  <a:fillRect b="-291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C88D85-35AA-4641-8FA3-231946C6F36C}"/>
                  </a:ext>
                </a:extLst>
              </p:cNvPr>
              <p:cNvSpPr txBox="1"/>
              <p:nvPr/>
            </p:nvSpPr>
            <p:spPr>
              <a:xfrm>
                <a:off x="5903052" y="818081"/>
                <a:ext cx="1873541" cy="3016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C88D85-35AA-4641-8FA3-231946C6F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052" y="818081"/>
                <a:ext cx="1873541" cy="301686"/>
              </a:xfrm>
              <a:prstGeom prst="rect">
                <a:avLst/>
              </a:prstGeom>
              <a:blipFill>
                <a:blip r:embed="rId5"/>
                <a:stretch>
                  <a:fillRect b="-2115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2A861DFE-A945-4EA8-8543-13D3A839B57A}"/>
              </a:ext>
            </a:extLst>
          </p:cNvPr>
          <p:cNvSpPr txBox="1"/>
          <p:nvPr/>
        </p:nvSpPr>
        <p:spPr>
          <a:xfrm>
            <a:off x="5022872" y="507763"/>
            <a:ext cx="6474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err="1"/>
              <a:t>approx</a:t>
            </a:r>
            <a:endParaRPr lang="en-US" dirty="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8D4C257-BB3F-4B2E-8E79-9661D067A306}"/>
              </a:ext>
            </a:extLst>
          </p:cNvPr>
          <p:cNvCxnSpPr>
            <a:cxnSpLocks/>
          </p:cNvCxnSpPr>
          <p:nvPr/>
        </p:nvCxnSpPr>
        <p:spPr>
          <a:xfrm flipV="1">
            <a:off x="0" y="1431858"/>
            <a:ext cx="12192000" cy="175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7DC79A9-666F-4255-AEE4-49D18C5F19E2}"/>
                  </a:ext>
                </a:extLst>
              </p:cNvPr>
              <p:cNvSpPr txBox="1"/>
              <p:nvPr/>
            </p:nvSpPr>
            <p:spPr>
              <a:xfrm>
                <a:off x="25639" y="1548013"/>
                <a:ext cx="6867842" cy="51094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dirty="0"/>
                  <a:t>&lt;training loop&gt;</a:t>
                </a:r>
              </a:p>
              <a:p>
                <a:endParaRPr lang="en-US" dirty="0"/>
              </a:p>
              <a:p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u="sng" dirty="0"/>
                  <a:t>for training sets...</a:t>
                </a:r>
              </a:p>
              <a:p>
                <a:pPr lvl="1"/>
                <a:r>
                  <a:rPr lang="en-US" dirty="0"/>
                  <a:t>w = new weight</a:t>
                </a:r>
              </a:p>
              <a:p>
                <a:pPr lvl="1"/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u="sng" dirty="0"/>
                  <a:t>for episodes...</a:t>
                </a:r>
              </a:p>
              <a:p>
                <a:pPr lvl="2"/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u="sng" dirty="0"/>
                  <a:t>for timestep = [1,...,T]</a:t>
                </a:r>
              </a:p>
              <a:p>
                <a:pPr lvl="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action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action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action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action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3"/>
                <a:r>
                  <a:rPr lang="en-US" b="0" dirty="0">
                    <a:solidFill>
                      <a:schemeClr val="tx1"/>
                    </a:solidFill>
                  </a:rPr>
                  <a:t>reward=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𝑛𝑒𝑤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lit/>
                      </m:rPr>
                      <a:rPr lang="en-US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3"/>
                <a:r>
                  <a:rPr lang="en-US" dirty="0" err="1"/>
                  <a:t>bSolved</a:t>
                </a:r>
                <a:r>
                  <a:rPr lang="en-US" dirty="0"/>
                  <a:t> = bool(reward&lt;threshold)</a:t>
                </a:r>
              </a:p>
              <a:p>
                <a:pPr lvl="2"/>
                <a:r>
                  <a:rPr lang="en-US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7DC79A9-666F-4255-AEE4-49D18C5F1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9" y="1548013"/>
                <a:ext cx="6867842" cy="5109412"/>
              </a:xfrm>
              <a:prstGeom prst="rect">
                <a:avLst/>
              </a:prstGeom>
              <a:blipFill>
                <a:blip r:embed="rId6"/>
                <a:stretch>
                  <a:fillRect l="-1949" t="-1429" r="-62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0E7298C-2E5C-4928-B3F5-159893F4A2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8219" y="1639256"/>
            <a:ext cx="5757745" cy="312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22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A019D64-4201-41C0-BF2A-33AB77964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1" y="1603134"/>
            <a:ext cx="3120761" cy="234057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9FAC635-279F-4BC5-B7FE-884DAD656446}"/>
              </a:ext>
            </a:extLst>
          </p:cNvPr>
          <p:cNvGrpSpPr/>
          <p:nvPr/>
        </p:nvGrpSpPr>
        <p:grpSpPr>
          <a:xfrm>
            <a:off x="7799856" y="329199"/>
            <a:ext cx="4035922" cy="4647348"/>
            <a:chOff x="3552092" y="0"/>
            <a:chExt cx="4406574" cy="6858000"/>
          </a:xfrm>
        </p:grpSpPr>
        <p:pic>
          <p:nvPicPr>
            <p:cNvPr id="7" name="Picture 6" descr="A picture containing shoji, building&#10;&#10;Description automatically generated">
              <a:extLst>
                <a:ext uri="{FF2B5EF4-FFF2-40B4-BE49-F238E27FC236}">
                  <a16:creationId xmlns:a16="http://schemas.microsoft.com/office/drawing/2014/main" id="{9D77ABE2-0B54-48A7-9F38-5EFC67C55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3333" y="0"/>
              <a:ext cx="3725333" cy="6858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D8BBF9E-0609-4804-95C5-01644C6A0498}"/>
                </a:ext>
              </a:extLst>
            </p:cNvPr>
            <p:cNvSpPr txBox="1"/>
            <p:nvPr/>
          </p:nvSpPr>
          <p:spPr>
            <a:xfrm>
              <a:off x="3552092" y="495826"/>
              <a:ext cx="7427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row1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0107C3-5241-406C-B607-8F11FEB205B9}"/>
                </a:ext>
              </a:extLst>
            </p:cNvPr>
            <p:cNvSpPr txBox="1"/>
            <p:nvPr/>
          </p:nvSpPr>
          <p:spPr>
            <a:xfrm>
              <a:off x="3552092" y="1870357"/>
              <a:ext cx="7427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row2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5EABD0-A0E2-4ECD-8A2B-8AE4AF417822}"/>
                </a:ext>
              </a:extLst>
            </p:cNvPr>
            <p:cNvSpPr txBox="1"/>
            <p:nvPr/>
          </p:nvSpPr>
          <p:spPr>
            <a:xfrm>
              <a:off x="3552092" y="3244334"/>
              <a:ext cx="7427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row3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450983-42DF-4B36-8DE6-A13E4CD06933}"/>
                </a:ext>
              </a:extLst>
            </p:cNvPr>
            <p:cNvSpPr txBox="1"/>
            <p:nvPr/>
          </p:nvSpPr>
          <p:spPr>
            <a:xfrm>
              <a:off x="3552092" y="4618865"/>
              <a:ext cx="7427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row4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13FA06-EA61-47AA-A1C8-D01C4FB59079}"/>
                </a:ext>
              </a:extLst>
            </p:cNvPr>
            <p:cNvSpPr txBox="1"/>
            <p:nvPr/>
          </p:nvSpPr>
          <p:spPr>
            <a:xfrm>
              <a:off x="3552092" y="5993396"/>
              <a:ext cx="7427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row5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882DFC7-0DD3-487B-8B81-ACC4F61006B1}"/>
              </a:ext>
            </a:extLst>
          </p:cNvPr>
          <p:cNvSpPr txBox="1"/>
          <p:nvPr/>
        </p:nvSpPr>
        <p:spPr>
          <a:xfrm>
            <a:off x="202776" y="1368921"/>
            <a:ext cx="33946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example problem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0FB233-2DE2-4FDB-9375-4C753DA10E22}"/>
              </a:ext>
            </a:extLst>
          </p:cNvPr>
          <p:cNvSpPr txBox="1"/>
          <p:nvPr/>
        </p:nvSpPr>
        <p:spPr>
          <a:xfrm>
            <a:off x="4200219" y="1870092"/>
            <a:ext cx="31532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accent5"/>
                </a:solidFill>
              </a:rPr>
              <a:t>관찰 가능하도록 분리</a:t>
            </a:r>
            <a:br>
              <a:rPr lang="en-US" altLang="ko-KR" dirty="0">
                <a:solidFill>
                  <a:schemeClr val="accent5"/>
                </a:solidFill>
              </a:rPr>
            </a:br>
            <a:r>
              <a:rPr lang="en-US" altLang="ko-KR" dirty="0">
                <a:solidFill>
                  <a:schemeClr val="accent5"/>
                </a:solidFill>
              </a:rPr>
              <a:t>&amp;</a:t>
            </a:r>
          </a:p>
          <a:p>
            <a:pPr algn="ctr"/>
            <a:r>
              <a:rPr lang="en-US" altLang="ko-KR" dirty="0">
                <a:solidFill>
                  <a:schemeClr val="accent5"/>
                </a:solidFill>
              </a:rPr>
              <a:t>RL</a:t>
            </a:r>
            <a:r>
              <a:rPr lang="ko-KR" altLang="en-US" dirty="0">
                <a:solidFill>
                  <a:schemeClr val="accent5"/>
                </a:solidFill>
              </a:rPr>
              <a:t> </a:t>
            </a:r>
            <a:r>
              <a:rPr lang="en-US" altLang="ko-KR" dirty="0">
                <a:solidFill>
                  <a:schemeClr val="accent5"/>
                </a:solidFill>
              </a:rPr>
              <a:t>trajectory</a:t>
            </a:r>
            <a:r>
              <a:rPr lang="ko-KR" altLang="en-US" dirty="0">
                <a:solidFill>
                  <a:schemeClr val="accent5"/>
                </a:solidFill>
              </a:rPr>
              <a:t>와 비교 </a:t>
            </a:r>
            <a:r>
              <a:rPr lang="en-US" altLang="ko-KR" dirty="0">
                <a:solidFill>
                  <a:schemeClr val="accent5"/>
                </a:solidFill>
              </a:rPr>
              <a:t>(</a:t>
            </a:r>
            <a:r>
              <a:rPr lang="ko-KR" altLang="en-US" dirty="0">
                <a:solidFill>
                  <a:schemeClr val="accent5"/>
                </a:solidFill>
              </a:rPr>
              <a:t>뒷장</a:t>
            </a:r>
            <a:r>
              <a:rPr lang="en-US" altLang="ko-KR" dirty="0">
                <a:solidFill>
                  <a:schemeClr val="accent5"/>
                </a:solidFill>
              </a:rPr>
              <a:t>)</a:t>
            </a:r>
          </a:p>
          <a:p>
            <a:pPr algn="ctr"/>
            <a:endParaRPr lang="en-US" altLang="ko-KR" dirty="0">
              <a:solidFill>
                <a:schemeClr val="accent5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AD3E31-FC91-4BB2-9A09-59E58D20D6C3}"/>
              </a:ext>
            </a:extLst>
          </p:cNvPr>
          <p:cNvSpPr txBox="1"/>
          <p:nvPr/>
        </p:nvSpPr>
        <p:spPr>
          <a:xfrm>
            <a:off x="224018" y="4058290"/>
            <a:ext cx="1492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MP messages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CD81FA0-4832-4E95-990C-331CEB9BE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194" y="4307305"/>
            <a:ext cx="4468340" cy="22341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CF63258-3A3E-4DC9-A544-7892581B5B1D}"/>
                  </a:ext>
                </a:extLst>
              </p:cNvPr>
              <p:cNvSpPr txBox="1"/>
              <p:nvPr/>
            </p:nvSpPr>
            <p:spPr>
              <a:xfrm>
                <a:off x="3798396" y="4051582"/>
                <a:ext cx="373203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𝝆</m:t>
                            </m:r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ko-KR" b="1" dirty="0"/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)|</m:t>
                    </m:r>
                  </m:oMath>
                </a14:m>
                <a:endParaRPr lang="en-US" altLang="ko-KR" b="1" dirty="0"/>
              </a:p>
              <a:p>
                <a:endParaRPr lang="en-US" altLang="ko-KR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CF63258-3A3E-4DC9-A544-7892581B5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396" y="4051582"/>
                <a:ext cx="3732036" cy="646331"/>
              </a:xfrm>
              <a:prstGeom prst="rect">
                <a:avLst/>
              </a:prstGeom>
              <a:blipFill>
                <a:blip r:embed="rId5"/>
                <a:stretch>
                  <a:fillRect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9F97631-DB95-4C3C-ACF8-E06734205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58" y="4427622"/>
            <a:ext cx="3523710" cy="1830562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5968638-E335-4BA6-BFCC-4DA2934F374B}"/>
              </a:ext>
            </a:extLst>
          </p:cNvPr>
          <p:cNvCxnSpPr>
            <a:cxnSpLocks/>
          </p:cNvCxnSpPr>
          <p:nvPr/>
        </p:nvCxnSpPr>
        <p:spPr>
          <a:xfrm flipV="1">
            <a:off x="7555832" y="38075"/>
            <a:ext cx="0" cy="68199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DF98E1C-4975-4ADB-B97C-EC98FF835D63}"/>
              </a:ext>
            </a:extLst>
          </p:cNvPr>
          <p:cNvSpPr/>
          <p:nvPr/>
        </p:nvSpPr>
        <p:spPr>
          <a:xfrm>
            <a:off x="7694349" y="241275"/>
            <a:ext cx="4294875" cy="47885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9B96D726-9B46-4C0B-A997-35956F7B663B}"/>
              </a:ext>
            </a:extLst>
          </p:cNvPr>
          <p:cNvCxnSpPr>
            <a:cxnSpLocks/>
          </p:cNvCxnSpPr>
          <p:nvPr/>
        </p:nvCxnSpPr>
        <p:spPr>
          <a:xfrm flipV="1">
            <a:off x="1969598" y="661730"/>
            <a:ext cx="5724751" cy="3765892"/>
          </a:xfrm>
          <a:prstGeom prst="curvedConnector3">
            <a:avLst>
              <a:gd name="adj1" fmla="val 43788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F92123B-B3CA-4178-B679-460C2EAFF12A}"/>
              </a:ext>
            </a:extLst>
          </p:cNvPr>
          <p:cNvSpPr txBox="1"/>
          <p:nvPr/>
        </p:nvSpPr>
        <p:spPr>
          <a:xfrm>
            <a:off x="3798396" y="6427866"/>
            <a:ext cx="1492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(0.01 </a:t>
            </a:r>
            <a:r>
              <a:rPr lang="ko-KR" altLang="en-US" dirty="0"/>
              <a:t>미만</a:t>
            </a:r>
            <a:r>
              <a:rPr lang="en-US" altLang="ko-KR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838E02-5FB2-42CF-BE1A-5902A2920B8D}"/>
                  </a:ext>
                </a:extLst>
              </p:cNvPr>
              <p:cNvSpPr txBox="1"/>
              <p:nvPr/>
            </p:nvSpPr>
            <p:spPr>
              <a:xfrm>
                <a:off x="-357502" y="26530"/>
                <a:ext cx="5702299" cy="10495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𝑙𝑗</m:t>
                              </m:r>
                            </m:sub>
                          </m:s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838E02-5FB2-42CF-BE1A-5902A2920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7502" y="26530"/>
                <a:ext cx="5702299" cy="10495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504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hoji, building&#10;&#10;Description automatically generated">
            <a:extLst>
              <a:ext uri="{FF2B5EF4-FFF2-40B4-BE49-F238E27FC236}">
                <a16:creationId xmlns:a16="http://schemas.microsoft.com/office/drawing/2014/main" id="{9D77ABE2-0B54-48A7-9F38-5EFC67C55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33" y="1157858"/>
            <a:ext cx="4354664" cy="5681104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EEFC399-420E-4AC3-B19F-002F4E6BC5E4}"/>
              </a:ext>
            </a:extLst>
          </p:cNvPr>
          <p:cNvCxnSpPr>
            <a:cxnSpLocks/>
          </p:cNvCxnSpPr>
          <p:nvPr/>
        </p:nvCxnSpPr>
        <p:spPr>
          <a:xfrm flipV="1">
            <a:off x="5663532" y="19037"/>
            <a:ext cx="0" cy="68199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118275D-7A06-47E8-9217-676888DE15D9}"/>
                  </a:ext>
                </a:extLst>
              </p:cNvPr>
              <p:cNvSpPr txBox="1"/>
              <p:nvPr/>
            </p:nvSpPr>
            <p:spPr>
              <a:xfrm>
                <a:off x="-633954" y="-38234"/>
                <a:ext cx="5702299" cy="10495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𝑙𝑗</m:t>
                              </m:r>
                            </m:sub>
                          </m:s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118275D-7A06-47E8-9217-676888DE1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33954" y="-38234"/>
                <a:ext cx="5702299" cy="10495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22A630-AE71-4AA9-A233-710FF2112D18}"/>
                  </a:ext>
                </a:extLst>
              </p:cNvPr>
              <p:cNvSpPr txBox="1"/>
              <p:nvPr/>
            </p:nvSpPr>
            <p:spPr>
              <a:xfrm>
                <a:off x="8281808" y="41948"/>
                <a:ext cx="4737680" cy="8057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2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2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2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22A630-AE71-4AA9-A233-710FF2112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1808" y="41948"/>
                <a:ext cx="4737680" cy="805733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2507C480-74DB-4631-B4C6-A8E0E5393B57}"/>
              </a:ext>
            </a:extLst>
          </p:cNvPr>
          <p:cNvSpPr txBox="1"/>
          <p:nvPr/>
        </p:nvSpPr>
        <p:spPr>
          <a:xfrm>
            <a:off x="5891804" y="997070"/>
            <a:ext cx="1218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episode 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63FCAD-BA34-409D-8219-B030D4DC3FBA}"/>
              </a:ext>
            </a:extLst>
          </p:cNvPr>
          <p:cNvSpPr txBox="1"/>
          <p:nvPr/>
        </p:nvSpPr>
        <p:spPr>
          <a:xfrm>
            <a:off x="7907306" y="997070"/>
            <a:ext cx="1526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episode 1000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A6BEF0-07D6-4C54-8B82-1C9C9E277035}"/>
              </a:ext>
            </a:extLst>
          </p:cNvPr>
          <p:cNvSpPr txBox="1"/>
          <p:nvPr/>
        </p:nvSpPr>
        <p:spPr>
          <a:xfrm>
            <a:off x="10117463" y="985892"/>
            <a:ext cx="1526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episode 2000</a:t>
            </a:r>
          </a:p>
        </p:txBody>
      </p:sp>
      <p:pic>
        <p:nvPicPr>
          <p:cNvPr id="37" name="Picture 36" descr="Chart, scatter chart&#10;&#10;Description automatically generated">
            <a:extLst>
              <a:ext uri="{FF2B5EF4-FFF2-40B4-BE49-F238E27FC236}">
                <a16:creationId xmlns:a16="http://schemas.microsoft.com/office/drawing/2014/main" id="{B06A9B94-2DCF-4388-A9B1-7CFB7F3424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87"/>
          <a:stretch/>
        </p:blipFill>
        <p:spPr>
          <a:xfrm>
            <a:off x="5736931" y="1444848"/>
            <a:ext cx="1978032" cy="3572817"/>
          </a:xfrm>
          <a:prstGeom prst="rect">
            <a:avLst/>
          </a:prstGeom>
        </p:spPr>
      </p:pic>
      <p:pic>
        <p:nvPicPr>
          <p:cNvPr id="39" name="Picture 38" descr="Chart&#10;&#10;Description automatically generated">
            <a:extLst>
              <a:ext uri="{FF2B5EF4-FFF2-40B4-BE49-F238E27FC236}">
                <a16:creationId xmlns:a16="http://schemas.microsoft.com/office/drawing/2014/main" id="{7CC5DCC6-4CDB-4D39-8C13-6631F1F3D71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7"/>
          <a:stretch/>
        </p:blipFill>
        <p:spPr>
          <a:xfrm>
            <a:off x="7779077" y="1366402"/>
            <a:ext cx="1978032" cy="3640084"/>
          </a:xfrm>
          <a:prstGeom prst="rect">
            <a:avLst/>
          </a:prstGeom>
        </p:spPr>
      </p:pic>
      <p:pic>
        <p:nvPicPr>
          <p:cNvPr id="41" name="Picture 40" descr="Chart&#10;&#10;Description automatically generated">
            <a:extLst>
              <a:ext uri="{FF2B5EF4-FFF2-40B4-BE49-F238E27FC236}">
                <a16:creationId xmlns:a16="http://schemas.microsoft.com/office/drawing/2014/main" id="{D49840FE-301D-46B4-8C42-22235AD5EBD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9"/>
          <a:stretch/>
        </p:blipFill>
        <p:spPr>
          <a:xfrm>
            <a:off x="9954702" y="1419886"/>
            <a:ext cx="1978032" cy="358660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32D4205-6EEC-46EC-A1FC-F357E6B881B5}"/>
              </a:ext>
            </a:extLst>
          </p:cNvPr>
          <p:cNvSpPr txBox="1"/>
          <p:nvPr/>
        </p:nvSpPr>
        <p:spPr>
          <a:xfrm>
            <a:off x="5736931" y="5084932"/>
            <a:ext cx="245941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</a:rPr>
              <a:t>total_reward</a:t>
            </a:r>
            <a:r>
              <a:rPr lang="en-US" dirty="0">
                <a:solidFill>
                  <a:schemeClr val="accent5"/>
                </a:solidFill>
              </a:rPr>
              <a:t>: -23.22</a:t>
            </a:r>
          </a:p>
          <a:p>
            <a:r>
              <a:rPr lang="en-US" dirty="0" err="1">
                <a:solidFill>
                  <a:schemeClr val="accent5"/>
                </a:solidFill>
              </a:rPr>
              <a:t>sum_log_prob</a:t>
            </a:r>
            <a:r>
              <a:rPr lang="en-US" dirty="0">
                <a:solidFill>
                  <a:schemeClr val="accent5"/>
                </a:solidFill>
              </a:rPr>
              <a:t>: 1097.53</a:t>
            </a:r>
          </a:p>
          <a:p>
            <a:r>
              <a:rPr lang="en-US" dirty="0">
                <a:solidFill>
                  <a:schemeClr val="accent5"/>
                </a:solidFill>
              </a:rPr>
              <a:t>loss: 10180.75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7C5DF8E-4F62-4AE5-93C3-F6DDF5485774}"/>
              </a:ext>
            </a:extLst>
          </p:cNvPr>
          <p:cNvSpPr txBox="1"/>
          <p:nvPr/>
        </p:nvSpPr>
        <p:spPr>
          <a:xfrm>
            <a:off x="9714011" y="5071148"/>
            <a:ext cx="245941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</a:rPr>
              <a:t>total_reward</a:t>
            </a:r>
            <a:r>
              <a:rPr lang="en-US" dirty="0">
                <a:solidFill>
                  <a:schemeClr val="accent5"/>
                </a:solidFill>
              </a:rPr>
              <a:t>: -1330.17</a:t>
            </a:r>
          </a:p>
          <a:p>
            <a:r>
              <a:rPr lang="en-US" dirty="0" err="1">
                <a:solidFill>
                  <a:schemeClr val="accent5"/>
                </a:solidFill>
              </a:rPr>
              <a:t>sum_log_prob</a:t>
            </a:r>
            <a:r>
              <a:rPr lang="en-US" dirty="0">
                <a:solidFill>
                  <a:schemeClr val="accent5"/>
                </a:solidFill>
              </a:rPr>
              <a:t>: 1090.84</a:t>
            </a:r>
          </a:p>
          <a:p>
            <a:r>
              <a:rPr lang="en-US" dirty="0">
                <a:solidFill>
                  <a:schemeClr val="accent5"/>
                </a:solidFill>
              </a:rPr>
              <a:t>loss: 627951.38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A804EB4-4C61-4948-86D3-D0DEB60CB32C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 flipV="1">
            <a:off x="8196345" y="5532813"/>
            <a:ext cx="1517666" cy="137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3795500-999F-4EB5-939C-B9293F45423F}"/>
              </a:ext>
            </a:extLst>
          </p:cNvPr>
          <p:cNvSpPr txBox="1"/>
          <p:nvPr/>
        </p:nvSpPr>
        <p:spPr>
          <a:xfrm>
            <a:off x="4540676" y="139710"/>
            <a:ext cx="3920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accent5"/>
                </a:solidFill>
              </a:rPr>
              <a:t>뒷 </a:t>
            </a:r>
            <a:r>
              <a:rPr lang="en-US" altLang="ko-KR" dirty="0">
                <a:solidFill>
                  <a:schemeClr val="accent5"/>
                </a:solidFill>
              </a:rPr>
              <a:t>episode</a:t>
            </a:r>
            <a:r>
              <a:rPr lang="ko-KR" altLang="en-US" dirty="0">
                <a:solidFill>
                  <a:schemeClr val="accent5"/>
                </a:solidFill>
              </a:rPr>
              <a:t>로 갈수록  왼쪽과 비슷해져야 하지만</a:t>
            </a:r>
            <a:r>
              <a:rPr lang="en-US" altLang="ko-KR" dirty="0">
                <a:solidFill>
                  <a:schemeClr val="accent5"/>
                </a:solidFill>
              </a:rPr>
              <a:t>...</a:t>
            </a:r>
          </a:p>
        </p:txBody>
      </p: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33442DFC-8223-47B3-82AF-6D5D7EB133E0}"/>
              </a:ext>
            </a:extLst>
          </p:cNvPr>
          <p:cNvCxnSpPr>
            <a:cxnSpLocks/>
            <a:endCxn id="34" idx="0"/>
          </p:cNvCxnSpPr>
          <p:nvPr/>
        </p:nvCxnSpPr>
        <p:spPr>
          <a:xfrm flipV="1">
            <a:off x="5023590" y="997070"/>
            <a:ext cx="1477478" cy="173488"/>
          </a:xfrm>
          <a:prstGeom prst="curvedConnector4">
            <a:avLst>
              <a:gd name="adj1" fmla="val 11331"/>
              <a:gd name="adj2" fmla="val 231767"/>
            </a:avLst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1D2AC359-DACF-47B2-B8CD-DACAE5494457}"/>
              </a:ext>
            </a:extLst>
          </p:cNvPr>
          <p:cNvSpPr txBox="1"/>
          <p:nvPr/>
        </p:nvSpPr>
        <p:spPr>
          <a:xfrm>
            <a:off x="6406583" y="6086708"/>
            <a:ext cx="50971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/>
                </a:solidFill>
              </a:rPr>
              <a:t>policy</a:t>
            </a:r>
            <a:r>
              <a:rPr lang="ko-KR" altLang="en-US" dirty="0">
                <a:solidFill>
                  <a:schemeClr val="accent5"/>
                </a:solidFill>
              </a:rPr>
              <a:t>가 망하는 쪽으로 이동</a:t>
            </a:r>
            <a:r>
              <a:rPr lang="en-US" altLang="ko-KR" dirty="0">
                <a:solidFill>
                  <a:schemeClr val="accent5"/>
                </a:solidFill>
              </a:rPr>
              <a:t>;</a:t>
            </a:r>
          </a:p>
          <a:p>
            <a:pPr algn="ctr"/>
            <a:r>
              <a:rPr lang="ko-KR" altLang="en-US" dirty="0">
                <a:solidFill>
                  <a:schemeClr val="accent5"/>
                </a:solidFill>
              </a:rPr>
              <a:t>답 근처에서 시작했을 때 변동 여부 관찰 </a:t>
            </a:r>
            <a:r>
              <a:rPr lang="en-US" altLang="ko-KR" dirty="0">
                <a:solidFill>
                  <a:schemeClr val="accent5"/>
                </a:solidFill>
              </a:rPr>
              <a:t>(</a:t>
            </a:r>
            <a:r>
              <a:rPr lang="ko-KR" altLang="en-US" dirty="0">
                <a:solidFill>
                  <a:schemeClr val="accent5"/>
                </a:solidFill>
              </a:rPr>
              <a:t>뒷장</a:t>
            </a:r>
            <a:r>
              <a:rPr lang="en-US" altLang="ko-KR" dirty="0">
                <a:solidFill>
                  <a:schemeClr val="accent5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5277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hoji, building&#10;&#10;Description automatically generated">
            <a:extLst>
              <a:ext uri="{FF2B5EF4-FFF2-40B4-BE49-F238E27FC236}">
                <a16:creationId xmlns:a16="http://schemas.microsoft.com/office/drawing/2014/main" id="{9D77ABE2-0B54-48A7-9F38-5EFC67C55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33" y="1157858"/>
            <a:ext cx="4354664" cy="5681104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EEFC399-420E-4AC3-B19F-002F4E6BC5E4}"/>
              </a:ext>
            </a:extLst>
          </p:cNvPr>
          <p:cNvCxnSpPr>
            <a:cxnSpLocks/>
          </p:cNvCxnSpPr>
          <p:nvPr/>
        </p:nvCxnSpPr>
        <p:spPr>
          <a:xfrm flipV="1">
            <a:off x="5663532" y="19037"/>
            <a:ext cx="0" cy="68199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507C480-74DB-4631-B4C6-A8E0E5393B57}"/>
              </a:ext>
            </a:extLst>
          </p:cNvPr>
          <p:cNvSpPr txBox="1"/>
          <p:nvPr/>
        </p:nvSpPr>
        <p:spPr>
          <a:xfrm>
            <a:off x="5891804" y="997070"/>
            <a:ext cx="1218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episode 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63FCAD-BA34-409D-8219-B030D4DC3FBA}"/>
              </a:ext>
            </a:extLst>
          </p:cNvPr>
          <p:cNvSpPr txBox="1"/>
          <p:nvPr/>
        </p:nvSpPr>
        <p:spPr>
          <a:xfrm>
            <a:off x="7907306" y="997070"/>
            <a:ext cx="1526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episode 1000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A6BEF0-07D6-4C54-8B82-1C9C9E277035}"/>
              </a:ext>
            </a:extLst>
          </p:cNvPr>
          <p:cNvSpPr txBox="1"/>
          <p:nvPr/>
        </p:nvSpPr>
        <p:spPr>
          <a:xfrm>
            <a:off x="10117463" y="985892"/>
            <a:ext cx="1526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episode 2000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32D4205-6EEC-46EC-A1FC-F357E6B881B5}"/>
              </a:ext>
            </a:extLst>
          </p:cNvPr>
          <p:cNvSpPr txBox="1"/>
          <p:nvPr/>
        </p:nvSpPr>
        <p:spPr>
          <a:xfrm>
            <a:off x="5736931" y="5084932"/>
            <a:ext cx="245941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</a:rPr>
              <a:t>total_reward</a:t>
            </a:r>
            <a:r>
              <a:rPr lang="en-US" dirty="0">
                <a:solidFill>
                  <a:schemeClr val="accent5"/>
                </a:solidFill>
              </a:rPr>
              <a:t>: -28.66</a:t>
            </a:r>
          </a:p>
          <a:p>
            <a:r>
              <a:rPr lang="en-US" dirty="0" err="1">
                <a:solidFill>
                  <a:schemeClr val="accent5"/>
                </a:solidFill>
              </a:rPr>
              <a:t>sum_log_prob</a:t>
            </a:r>
            <a:r>
              <a:rPr lang="en-US" dirty="0">
                <a:solidFill>
                  <a:schemeClr val="accent5"/>
                </a:solidFill>
              </a:rPr>
              <a:t>: 1108.68</a:t>
            </a:r>
          </a:p>
          <a:p>
            <a:r>
              <a:rPr lang="en-US" dirty="0">
                <a:solidFill>
                  <a:schemeClr val="accent5"/>
                </a:solidFill>
              </a:rPr>
              <a:t>loss: 13647.29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7C5DF8E-4F62-4AE5-93C3-F6DDF5485774}"/>
              </a:ext>
            </a:extLst>
          </p:cNvPr>
          <p:cNvSpPr txBox="1"/>
          <p:nvPr/>
        </p:nvSpPr>
        <p:spPr>
          <a:xfrm>
            <a:off x="9714011" y="5071148"/>
            <a:ext cx="245941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</a:rPr>
              <a:t>total_reward</a:t>
            </a:r>
            <a:r>
              <a:rPr lang="en-US" dirty="0">
                <a:solidFill>
                  <a:schemeClr val="accent5"/>
                </a:solidFill>
              </a:rPr>
              <a:t>: -1414.06</a:t>
            </a:r>
          </a:p>
          <a:p>
            <a:r>
              <a:rPr lang="en-US" dirty="0" err="1">
                <a:solidFill>
                  <a:schemeClr val="accent5"/>
                </a:solidFill>
              </a:rPr>
              <a:t>sum_log_prob</a:t>
            </a:r>
            <a:r>
              <a:rPr lang="en-US" dirty="0">
                <a:solidFill>
                  <a:schemeClr val="accent5"/>
                </a:solidFill>
              </a:rPr>
              <a:t>: 1098.55</a:t>
            </a:r>
          </a:p>
          <a:p>
            <a:r>
              <a:rPr lang="en-US" dirty="0">
                <a:solidFill>
                  <a:schemeClr val="accent5"/>
                </a:solidFill>
              </a:rPr>
              <a:t>loss: 673499.38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A804EB4-4C61-4948-86D3-D0DEB60CB32C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 flipV="1">
            <a:off x="8196345" y="5532813"/>
            <a:ext cx="1517666" cy="137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3795500-999F-4EB5-939C-B9293F45423F}"/>
              </a:ext>
            </a:extLst>
          </p:cNvPr>
          <p:cNvSpPr txBox="1"/>
          <p:nvPr/>
        </p:nvSpPr>
        <p:spPr>
          <a:xfrm>
            <a:off x="5663532" y="79374"/>
            <a:ext cx="47376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>
                <a:solidFill>
                  <a:schemeClr val="accent5"/>
                </a:solidFill>
              </a:rPr>
              <a:t>f,g</a:t>
            </a:r>
            <a:r>
              <a:rPr lang="ko-KR" altLang="en-US" dirty="0">
                <a:solidFill>
                  <a:schemeClr val="accent5"/>
                </a:solidFill>
              </a:rPr>
              <a:t>식 </a:t>
            </a:r>
            <a:r>
              <a:rPr lang="en-US" altLang="ko-KR" dirty="0">
                <a:solidFill>
                  <a:schemeClr val="accent5"/>
                </a:solidFill>
              </a:rPr>
              <a:t>5</a:t>
            </a:r>
            <a:r>
              <a:rPr lang="ko-KR" altLang="en-US" dirty="0">
                <a:solidFill>
                  <a:schemeClr val="accent5"/>
                </a:solidFill>
              </a:rPr>
              <a:t>회 수행 결과로 </a:t>
            </a:r>
            <a:r>
              <a:rPr lang="en-US" altLang="ko-KR" dirty="0">
                <a:solidFill>
                  <a:schemeClr val="accent5"/>
                </a:solidFill>
              </a:rPr>
              <a:t>state</a:t>
            </a:r>
            <a:r>
              <a:rPr lang="ko-KR" altLang="en-US" dirty="0">
                <a:solidFill>
                  <a:schemeClr val="accent5"/>
                </a:solidFill>
              </a:rPr>
              <a:t> </a:t>
            </a:r>
            <a:r>
              <a:rPr lang="en-US" altLang="ko-KR" dirty="0">
                <a:solidFill>
                  <a:schemeClr val="accent5"/>
                </a:solidFill>
              </a:rPr>
              <a:t>initialize;</a:t>
            </a:r>
          </a:p>
          <a:p>
            <a:pPr algn="ctr"/>
            <a:r>
              <a:rPr lang="en-US" altLang="ko-KR" dirty="0">
                <a:solidFill>
                  <a:schemeClr val="accent5"/>
                </a:solidFill>
              </a:rPr>
              <a:t>action</a:t>
            </a:r>
            <a:r>
              <a:rPr lang="ko-KR" altLang="en-US" dirty="0">
                <a:solidFill>
                  <a:schemeClr val="accent5"/>
                </a:solidFill>
              </a:rPr>
              <a:t>이 </a:t>
            </a:r>
            <a:r>
              <a:rPr lang="en-US" altLang="ko-KR" dirty="0">
                <a:solidFill>
                  <a:schemeClr val="accent5"/>
                </a:solidFill>
              </a:rPr>
              <a:t>0</a:t>
            </a:r>
            <a:r>
              <a:rPr lang="ko-KR" altLang="en-US" dirty="0">
                <a:solidFill>
                  <a:schemeClr val="accent5"/>
                </a:solidFill>
              </a:rPr>
              <a:t>에 가까워지는 </a:t>
            </a:r>
            <a:r>
              <a:rPr lang="en-US" altLang="ko-KR" dirty="0">
                <a:solidFill>
                  <a:schemeClr val="accent5"/>
                </a:solidFill>
              </a:rPr>
              <a:t>policy</a:t>
            </a:r>
            <a:r>
              <a:rPr lang="ko-KR" altLang="en-US" dirty="0">
                <a:solidFill>
                  <a:schemeClr val="accent5"/>
                </a:solidFill>
              </a:rPr>
              <a:t>가 되어야 함</a:t>
            </a:r>
            <a:endParaRPr lang="en-US" altLang="ko-KR" dirty="0">
              <a:solidFill>
                <a:schemeClr val="accent5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D2AC359-DACF-47B2-B8CD-DACAE5494457}"/>
              </a:ext>
            </a:extLst>
          </p:cNvPr>
          <p:cNvSpPr txBox="1"/>
          <p:nvPr/>
        </p:nvSpPr>
        <p:spPr>
          <a:xfrm>
            <a:off x="6062469" y="5980694"/>
            <a:ext cx="57854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accent5"/>
                </a:solidFill>
              </a:rPr>
              <a:t>여전히 이상함</a:t>
            </a:r>
            <a:r>
              <a:rPr lang="en-US" altLang="ko-KR" dirty="0">
                <a:solidFill>
                  <a:schemeClr val="accent5"/>
                </a:solidFill>
              </a:rPr>
              <a:t>.</a:t>
            </a:r>
          </a:p>
          <a:p>
            <a:pPr algn="ctr"/>
            <a:r>
              <a:rPr lang="en-US" altLang="ko-KR" dirty="0">
                <a:solidFill>
                  <a:schemeClr val="accent5"/>
                </a:solidFill>
              </a:rPr>
              <a:t> model</a:t>
            </a:r>
            <a:r>
              <a:rPr lang="ko-KR" altLang="en-US" dirty="0">
                <a:solidFill>
                  <a:schemeClr val="accent5"/>
                </a:solidFill>
              </a:rPr>
              <a:t> 문제인것 같지만</a:t>
            </a:r>
            <a:r>
              <a:rPr lang="en-US" altLang="ko-KR" dirty="0">
                <a:solidFill>
                  <a:schemeClr val="accent5"/>
                </a:solidFill>
              </a:rPr>
              <a:t>, </a:t>
            </a:r>
            <a:r>
              <a:rPr lang="ko-KR" altLang="en-US" dirty="0">
                <a:solidFill>
                  <a:schemeClr val="accent5"/>
                </a:solidFill>
              </a:rPr>
              <a:t>우선 </a:t>
            </a:r>
            <a:r>
              <a:rPr lang="en-US" altLang="ko-KR" dirty="0">
                <a:solidFill>
                  <a:schemeClr val="accent5"/>
                </a:solidFill>
              </a:rPr>
              <a:t>target space</a:t>
            </a:r>
            <a:r>
              <a:rPr lang="ko-KR" altLang="en-US" dirty="0">
                <a:solidFill>
                  <a:schemeClr val="accent5"/>
                </a:solidFill>
              </a:rPr>
              <a:t>를 고정해서</a:t>
            </a:r>
            <a:endParaRPr lang="en-US" altLang="ko-KR" dirty="0">
              <a:solidFill>
                <a:schemeClr val="accent5"/>
              </a:solidFill>
            </a:endParaRPr>
          </a:p>
          <a:p>
            <a:pPr algn="ctr"/>
            <a:r>
              <a:rPr lang="en-US" altLang="ko-KR" dirty="0">
                <a:solidFill>
                  <a:schemeClr val="accent5"/>
                </a:solidFill>
              </a:rPr>
              <a:t>state-action space</a:t>
            </a:r>
            <a:r>
              <a:rPr lang="ko-KR" altLang="en-US" dirty="0">
                <a:solidFill>
                  <a:schemeClr val="accent5"/>
                </a:solidFill>
              </a:rPr>
              <a:t>가 큰 탓인지 확인 </a:t>
            </a:r>
            <a:r>
              <a:rPr lang="en-US" altLang="ko-KR" dirty="0">
                <a:solidFill>
                  <a:schemeClr val="accent5"/>
                </a:solidFill>
              </a:rPr>
              <a:t>(</a:t>
            </a:r>
            <a:r>
              <a:rPr lang="ko-KR" altLang="en-US" dirty="0">
                <a:solidFill>
                  <a:schemeClr val="accent5"/>
                </a:solidFill>
              </a:rPr>
              <a:t>뒷장</a:t>
            </a:r>
            <a:r>
              <a:rPr lang="en-US" altLang="ko-KR" dirty="0">
                <a:solidFill>
                  <a:schemeClr val="accent5"/>
                </a:solidFill>
              </a:rPr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3B1CCE-1945-43F2-A373-714B263FEDDA}"/>
              </a:ext>
            </a:extLst>
          </p:cNvPr>
          <p:cNvSpPr/>
          <p:nvPr/>
        </p:nvSpPr>
        <p:spPr>
          <a:xfrm>
            <a:off x="1746738" y="1011284"/>
            <a:ext cx="164124" cy="5846716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CF32C4-A905-4413-A913-288F280AF5A2}"/>
              </a:ext>
            </a:extLst>
          </p:cNvPr>
          <p:cNvSpPr/>
          <p:nvPr/>
        </p:nvSpPr>
        <p:spPr>
          <a:xfrm>
            <a:off x="3865107" y="1015863"/>
            <a:ext cx="164124" cy="5846716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CFD60BDF-283D-4C55-BE84-758A332D357F}"/>
              </a:ext>
            </a:extLst>
          </p:cNvPr>
          <p:cNvCxnSpPr>
            <a:cxnSpLocks/>
            <a:stCxn id="19" idx="0"/>
          </p:cNvCxnSpPr>
          <p:nvPr/>
        </p:nvCxnSpPr>
        <p:spPr>
          <a:xfrm rot="5400000" flipH="1" flipV="1">
            <a:off x="4859782" y="-126572"/>
            <a:ext cx="229822" cy="2055049"/>
          </a:xfrm>
          <a:prstGeom prst="curved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1910048-003B-4523-92E1-623EA69BAA58}"/>
              </a:ext>
            </a:extLst>
          </p:cNvPr>
          <p:cNvCxnSpPr>
            <a:cxnSpLocks/>
            <a:stCxn id="2" idx="0"/>
          </p:cNvCxnSpPr>
          <p:nvPr/>
        </p:nvCxnSpPr>
        <p:spPr>
          <a:xfrm rot="5400000" flipH="1" flipV="1">
            <a:off x="3802888" y="-1188046"/>
            <a:ext cx="225243" cy="4173418"/>
          </a:xfrm>
          <a:prstGeom prst="curved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4A70AEE3-FFC5-4873-8EC8-634AC32AEF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8"/>
          <a:stretch/>
        </p:blipFill>
        <p:spPr>
          <a:xfrm>
            <a:off x="5740018" y="1376742"/>
            <a:ext cx="1966450" cy="3629744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2B59ADEC-1D4F-4141-9667-D28DEEA26F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8"/>
          <a:stretch/>
        </p:blipFill>
        <p:spPr>
          <a:xfrm>
            <a:off x="7677504" y="1376742"/>
            <a:ext cx="1966450" cy="3629744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6967498E-F909-473D-A2AD-67CE347D6F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2"/>
          <a:stretch/>
        </p:blipFill>
        <p:spPr>
          <a:xfrm>
            <a:off x="9754217" y="1376742"/>
            <a:ext cx="1966450" cy="361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11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hoji, building&#10;&#10;Description automatically generated">
            <a:extLst>
              <a:ext uri="{FF2B5EF4-FFF2-40B4-BE49-F238E27FC236}">
                <a16:creationId xmlns:a16="http://schemas.microsoft.com/office/drawing/2014/main" id="{9D77ABE2-0B54-48A7-9F38-5EFC67C55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78" y="1083796"/>
            <a:ext cx="3066940" cy="400113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EEFC399-420E-4AC3-B19F-002F4E6BC5E4}"/>
              </a:ext>
            </a:extLst>
          </p:cNvPr>
          <p:cNvCxnSpPr>
            <a:cxnSpLocks/>
          </p:cNvCxnSpPr>
          <p:nvPr/>
        </p:nvCxnSpPr>
        <p:spPr>
          <a:xfrm flipV="1">
            <a:off x="3456663" y="84099"/>
            <a:ext cx="0" cy="68199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507C480-74DB-4631-B4C6-A8E0E5393B57}"/>
              </a:ext>
            </a:extLst>
          </p:cNvPr>
          <p:cNvSpPr txBox="1"/>
          <p:nvPr/>
        </p:nvSpPr>
        <p:spPr>
          <a:xfrm>
            <a:off x="5512819" y="828864"/>
            <a:ext cx="1218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episode 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63FCAD-BA34-409D-8219-B030D4DC3FBA}"/>
              </a:ext>
            </a:extLst>
          </p:cNvPr>
          <p:cNvSpPr txBox="1"/>
          <p:nvPr/>
        </p:nvSpPr>
        <p:spPr>
          <a:xfrm>
            <a:off x="7285158" y="828864"/>
            <a:ext cx="1526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episode 1000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A6BEF0-07D6-4C54-8B82-1C9C9E277035}"/>
              </a:ext>
            </a:extLst>
          </p:cNvPr>
          <p:cNvSpPr txBox="1"/>
          <p:nvPr/>
        </p:nvSpPr>
        <p:spPr>
          <a:xfrm>
            <a:off x="9149391" y="817686"/>
            <a:ext cx="1526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episode 2000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3795500-999F-4EB5-939C-B9293F45423F}"/>
              </a:ext>
            </a:extLst>
          </p:cNvPr>
          <p:cNvSpPr txBox="1"/>
          <p:nvPr/>
        </p:nvSpPr>
        <p:spPr>
          <a:xfrm>
            <a:off x="5663532" y="79374"/>
            <a:ext cx="58895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accent5"/>
                </a:solidFill>
              </a:rPr>
              <a:t>일괄 </a:t>
            </a:r>
            <a:r>
              <a:rPr lang="en-US" altLang="ko-KR" dirty="0">
                <a:solidFill>
                  <a:schemeClr val="accent5"/>
                </a:solidFill>
              </a:rPr>
              <a:t>0</a:t>
            </a:r>
            <a:r>
              <a:rPr lang="ko-KR" altLang="en-US" dirty="0">
                <a:solidFill>
                  <a:schemeClr val="accent5"/>
                </a:solidFill>
              </a:rPr>
              <a:t>에서 시작하고</a:t>
            </a:r>
            <a:r>
              <a:rPr lang="en-US" altLang="ko-KR" dirty="0">
                <a:solidFill>
                  <a:schemeClr val="accent5"/>
                </a:solidFill>
              </a:rPr>
              <a:t>, </a:t>
            </a:r>
            <a:r>
              <a:rPr lang="ko-KR" altLang="en-US" dirty="0">
                <a:solidFill>
                  <a:schemeClr val="accent5"/>
                </a:solidFill>
              </a:rPr>
              <a:t>이후 모든 </a:t>
            </a:r>
            <a:r>
              <a:rPr lang="en-US" altLang="ko-KR" dirty="0">
                <a:solidFill>
                  <a:schemeClr val="accent5"/>
                </a:solidFill>
              </a:rPr>
              <a:t>target</a:t>
            </a:r>
            <a:r>
              <a:rPr lang="ko-KR" altLang="en-US" dirty="0">
                <a:solidFill>
                  <a:schemeClr val="accent5"/>
                </a:solidFill>
              </a:rPr>
              <a:t>을 일괄 </a:t>
            </a:r>
            <a:r>
              <a:rPr lang="en-US" altLang="ko-KR" dirty="0">
                <a:solidFill>
                  <a:schemeClr val="accent5"/>
                </a:solidFill>
              </a:rPr>
              <a:t>1</a:t>
            </a:r>
            <a:r>
              <a:rPr lang="ko-KR" altLang="en-US" dirty="0">
                <a:solidFill>
                  <a:schemeClr val="accent5"/>
                </a:solidFill>
              </a:rPr>
              <a:t>로 고정</a:t>
            </a:r>
            <a:endParaRPr lang="en-US" altLang="ko-KR" dirty="0">
              <a:solidFill>
                <a:schemeClr val="accent5"/>
              </a:solidFill>
            </a:endParaRPr>
          </a:p>
          <a:p>
            <a:pPr algn="ctr"/>
            <a:r>
              <a:rPr lang="en-US" altLang="ko-KR" dirty="0">
                <a:solidFill>
                  <a:schemeClr val="accent5"/>
                </a:solidFill>
              </a:rPr>
              <a:t>(</a:t>
            </a:r>
            <a:r>
              <a:rPr lang="ko-KR" altLang="en-US" dirty="0">
                <a:solidFill>
                  <a:schemeClr val="accent5"/>
                </a:solidFill>
              </a:rPr>
              <a:t>이것마저 안되면 근본적 </a:t>
            </a:r>
            <a:r>
              <a:rPr lang="en-US" altLang="ko-KR" dirty="0">
                <a:solidFill>
                  <a:schemeClr val="accent5"/>
                </a:solidFill>
              </a:rPr>
              <a:t>model </a:t>
            </a:r>
            <a:r>
              <a:rPr lang="ko-KR" altLang="en-US" dirty="0">
                <a:solidFill>
                  <a:schemeClr val="accent5"/>
                </a:solidFill>
              </a:rPr>
              <a:t>문제 </a:t>
            </a:r>
            <a:r>
              <a:rPr lang="en-US" altLang="ko-KR" dirty="0">
                <a:solidFill>
                  <a:schemeClr val="accent5"/>
                </a:solidFill>
              </a:rPr>
              <a:t>or </a:t>
            </a:r>
            <a:r>
              <a:rPr lang="ko-KR" altLang="en-US" dirty="0">
                <a:solidFill>
                  <a:schemeClr val="accent5"/>
                </a:solidFill>
              </a:rPr>
              <a:t>잘못짠것</a:t>
            </a:r>
            <a:r>
              <a:rPr lang="en-US" altLang="ko-KR" dirty="0">
                <a:solidFill>
                  <a:schemeClr val="accent5"/>
                </a:solidFill>
              </a:rPr>
              <a:t>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D2AC359-DACF-47B2-B8CD-DACAE5494457}"/>
              </a:ext>
            </a:extLst>
          </p:cNvPr>
          <p:cNvSpPr txBox="1"/>
          <p:nvPr/>
        </p:nvSpPr>
        <p:spPr>
          <a:xfrm>
            <a:off x="3744852" y="4419256"/>
            <a:ext cx="780823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5"/>
                </a:solidFill>
              </a:rPr>
              <a:t>원인 찾기  </a:t>
            </a:r>
            <a:endParaRPr lang="en-US" altLang="ko-KR" dirty="0">
              <a:solidFill>
                <a:schemeClr val="accent5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3"/>
                </a:solidFill>
              </a:rPr>
              <a:t>learning rate</a:t>
            </a:r>
            <a:r>
              <a:rPr lang="ko-KR" altLang="en-US" dirty="0">
                <a:solidFill>
                  <a:schemeClr val="accent3"/>
                </a:solidFill>
              </a:rPr>
              <a:t> </a:t>
            </a:r>
            <a:r>
              <a:rPr lang="en-US" altLang="ko-KR" dirty="0">
                <a:solidFill>
                  <a:schemeClr val="accent3"/>
                </a:solidFill>
              </a:rPr>
              <a:t>overshooting (</a:t>
            </a:r>
            <a:r>
              <a:rPr lang="ko-KR" altLang="en-US" dirty="0">
                <a:solidFill>
                  <a:schemeClr val="accent3"/>
                </a:solidFill>
              </a:rPr>
              <a:t>아님</a:t>
            </a:r>
            <a:r>
              <a:rPr lang="en-US" altLang="ko-KR" dirty="0">
                <a:solidFill>
                  <a:schemeClr val="accent3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3"/>
                </a:solidFill>
              </a:rPr>
              <a:t>neural net model </a:t>
            </a:r>
            <a:r>
              <a:rPr lang="ko-KR" altLang="en-US" dirty="0">
                <a:solidFill>
                  <a:schemeClr val="accent3"/>
                </a:solidFill>
              </a:rPr>
              <a:t>구조 </a:t>
            </a:r>
            <a:r>
              <a:rPr lang="en-US" altLang="ko-KR" dirty="0">
                <a:solidFill>
                  <a:schemeClr val="accent3"/>
                </a:solidFill>
              </a:rPr>
              <a:t>(</a:t>
            </a:r>
            <a:r>
              <a:rPr lang="ko-KR" altLang="en-US" dirty="0">
                <a:solidFill>
                  <a:schemeClr val="accent3"/>
                </a:solidFill>
              </a:rPr>
              <a:t>아님</a:t>
            </a:r>
            <a:r>
              <a:rPr lang="en-US" altLang="ko-KR" dirty="0">
                <a:solidFill>
                  <a:schemeClr val="accent3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3"/>
                </a:solidFill>
              </a:rPr>
              <a:t>optimizer </a:t>
            </a:r>
            <a:r>
              <a:rPr lang="ko-KR" altLang="en-US" dirty="0">
                <a:solidFill>
                  <a:schemeClr val="accent3"/>
                </a:solidFill>
              </a:rPr>
              <a:t>및 </a:t>
            </a:r>
            <a:r>
              <a:rPr lang="en-US" altLang="ko-KR" dirty="0">
                <a:solidFill>
                  <a:schemeClr val="accent3"/>
                </a:solidFill>
              </a:rPr>
              <a:t>loss</a:t>
            </a:r>
            <a:r>
              <a:rPr lang="ko-KR" altLang="en-US" dirty="0">
                <a:solidFill>
                  <a:schemeClr val="accent3"/>
                </a:solidFill>
              </a:rPr>
              <a:t>함수 정의 실수 </a:t>
            </a:r>
            <a:r>
              <a:rPr lang="en-US" altLang="ko-KR" dirty="0">
                <a:solidFill>
                  <a:schemeClr val="accent3"/>
                </a:solidFill>
              </a:rPr>
              <a:t>(</a:t>
            </a:r>
            <a:r>
              <a:rPr lang="ko-KR" altLang="en-US" dirty="0">
                <a:solidFill>
                  <a:schemeClr val="accent3"/>
                </a:solidFill>
              </a:rPr>
              <a:t>아님</a:t>
            </a:r>
            <a:r>
              <a:rPr lang="en-US" altLang="ko-KR" dirty="0">
                <a:solidFill>
                  <a:schemeClr val="accent3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5"/>
                </a:solidFill>
              </a:rPr>
              <a:t>neural net</a:t>
            </a:r>
            <a:r>
              <a:rPr lang="ko-KR" altLang="en-US" dirty="0">
                <a:solidFill>
                  <a:schemeClr val="accent5"/>
                </a:solidFill>
              </a:rPr>
              <a:t>의 </a:t>
            </a:r>
            <a:r>
              <a:rPr lang="en-US" altLang="ko-KR" dirty="0">
                <a:solidFill>
                  <a:schemeClr val="accent5"/>
                </a:solidFill>
              </a:rPr>
              <a:t>output </a:t>
            </a:r>
            <a:r>
              <a:rPr lang="ko-KR" altLang="en-US" dirty="0">
                <a:solidFill>
                  <a:schemeClr val="accent5"/>
                </a:solidFill>
              </a:rPr>
              <a:t>← </a:t>
            </a:r>
            <a:r>
              <a:rPr lang="en-US" altLang="ko-KR" dirty="0">
                <a:solidFill>
                  <a:schemeClr val="accent5"/>
                </a:solidFill>
              </a:rPr>
              <a:t>Gaussian sampling (action) </a:t>
            </a:r>
            <a:r>
              <a:rPr lang="ko-KR" altLang="en-US" dirty="0">
                <a:solidFill>
                  <a:schemeClr val="accent5"/>
                </a:solidFill>
              </a:rPr>
              <a:t>← </a:t>
            </a:r>
            <a:r>
              <a:rPr lang="en-US" altLang="ko-KR" dirty="0">
                <a:solidFill>
                  <a:schemeClr val="accent5"/>
                </a:solidFill>
              </a:rPr>
              <a:t>next state </a:t>
            </a:r>
            <a:r>
              <a:rPr lang="ko-KR" altLang="en-US" dirty="0">
                <a:solidFill>
                  <a:schemeClr val="accent5"/>
                </a:solidFill>
              </a:rPr>
              <a:t>← </a:t>
            </a:r>
            <a:r>
              <a:rPr lang="en-US" altLang="ko-KR" dirty="0">
                <a:solidFill>
                  <a:schemeClr val="accent5"/>
                </a:solidFill>
              </a:rPr>
              <a:t>reward  backprop </a:t>
            </a:r>
            <a:r>
              <a:rPr lang="ko-KR" altLang="en-US" dirty="0">
                <a:solidFill>
                  <a:schemeClr val="accent5"/>
                </a:solidFill>
              </a:rPr>
              <a:t>과정 </a:t>
            </a:r>
            <a:endParaRPr lang="en-US" altLang="ko-KR" dirty="0">
              <a:solidFill>
                <a:schemeClr val="accent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5"/>
                </a:solidFill>
              </a:rPr>
              <a:t>Gaussian policy + custom reward </a:t>
            </a:r>
            <a:r>
              <a:rPr lang="ko-KR" altLang="en-US" dirty="0">
                <a:solidFill>
                  <a:schemeClr val="accent5"/>
                </a:solidFill>
              </a:rPr>
              <a:t>방식 관련 자료 매우 부족</a:t>
            </a:r>
            <a:r>
              <a:rPr lang="en-US" altLang="ko-KR" dirty="0">
                <a:solidFill>
                  <a:schemeClr val="accent5"/>
                </a:solidFill>
              </a:rPr>
              <a:t>... </a:t>
            </a:r>
            <a:r>
              <a:rPr lang="ko-KR" altLang="en-US" dirty="0">
                <a:solidFill>
                  <a:schemeClr val="accent5"/>
                </a:solidFill>
              </a:rPr>
              <a:t>간단한 예시로 수동으로 확인 </a:t>
            </a:r>
            <a:r>
              <a:rPr lang="en-US" altLang="ko-KR" dirty="0">
                <a:solidFill>
                  <a:schemeClr val="accent5"/>
                </a:solidFill>
              </a:rPr>
              <a:t>(</a:t>
            </a:r>
            <a:r>
              <a:rPr lang="ko-KR" altLang="en-US" dirty="0">
                <a:solidFill>
                  <a:schemeClr val="accent5"/>
                </a:solidFill>
              </a:rPr>
              <a:t>뒷장</a:t>
            </a:r>
            <a:r>
              <a:rPr lang="en-US" altLang="ko-KR" dirty="0">
                <a:solidFill>
                  <a:schemeClr val="accent5"/>
                </a:solidFill>
              </a:rPr>
              <a:t>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240D7A-29D5-411C-8186-C085F3E814E5}"/>
              </a:ext>
            </a:extLst>
          </p:cNvPr>
          <p:cNvCxnSpPr>
            <a:cxnSpLocks/>
          </p:cNvCxnSpPr>
          <p:nvPr/>
        </p:nvCxnSpPr>
        <p:spPr>
          <a:xfrm flipH="1">
            <a:off x="79132" y="896815"/>
            <a:ext cx="3260209" cy="4422531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7A2895-CE5F-4339-B79B-0A0789E1546E}"/>
              </a:ext>
            </a:extLst>
          </p:cNvPr>
          <p:cNvCxnSpPr>
            <a:cxnSpLocks/>
          </p:cNvCxnSpPr>
          <p:nvPr/>
        </p:nvCxnSpPr>
        <p:spPr>
          <a:xfrm>
            <a:off x="351693" y="985892"/>
            <a:ext cx="2937081" cy="4333454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83EC0989-50F9-46E5-9803-9FD6E7F252DA}"/>
              </a:ext>
            </a:extLst>
          </p:cNvPr>
          <p:cNvCxnSpPr>
            <a:cxnSpLocks/>
            <a:stCxn id="7" idx="0"/>
            <a:endCxn id="49" idx="1"/>
          </p:cNvCxnSpPr>
          <p:nvPr/>
        </p:nvCxnSpPr>
        <p:spPr>
          <a:xfrm rot="5400000" flipH="1" flipV="1">
            <a:off x="3341762" y="-1237974"/>
            <a:ext cx="681256" cy="3962284"/>
          </a:xfrm>
          <a:prstGeom prst="curved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7608C53D-BA80-4EEE-98C2-395D0CB21F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25"/>
          <a:stretch/>
        </p:blipFill>
        <p:spPr>
          <a:xfrm>
            <a:off x="5264833" y="1238756"/>
            <a:ext cx="1714500" cy="3085220"/>
          </a:xfrm>
          <a:prstGeom prst="rect">
            <a:avLst/>
          </a:prstGeom>
        </p:spPr>
      </p:pic>
      <p:pic>
        <p:nvPicPr>
          <p:cNvPr id="24" name="Picture 23" descr="Chart&#10;&#10;Description automatically generated">
            <a:extLst>
              <a:ext uri="{FF2B5EF4-FFF2-40B4-BE49-F238E27FC236}">
                <a16:creationId xmlns:a16="http://schemas.microsoft.com/office/drawing/2014/main" id="{C15F4B05-2969-4211-A186-7A0CADECA0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25"/>
          <a:stretch/>
        </p:blipFill>
        <p:spPr>
          <a:xfrm>
            <a:off x="7097373" y="1254907"/>
            <a:ext cx="1714500" cy="3085220"/>
          </a:xfrm>
          <a:prstGeom prst="rect">
            <a:avLst/>
          </a:prstGeom>
        </p:spPr>
      </p:pic>
      <p:pic>
        <p:nvPicPr>
          <p:cNvPr id="28" name="Picture 27" descr="Chart, radar chart&#10;&#10;Description automatically generated">
            <a:extLst>
              <a:ext uri="{FF2B5EF4-FFF2-40B4-BE49-F238E27FC236}">
                <a16:creationId xmlns:a16="http://schemas.microsoft.com/office/drawing/2014/main" id="{6077E2B7-4A80-4A34-BDD9-381D6CE4D2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25"/>
          <a:stretch/>
        </p:blipFill>
        <p:spPr>
          <a:xfrm>
            <a:off x="8961606" y="1254907"/>
            <a:ext cx="1714500" cy="3085220"/>
          </a:xfrm>
          <a:prstGeom prst="rect">
            <a:avLst/>
          </a:prstGeom>
        </p:spPr>
      </p:pic>
      <p:pic>
        <p:nvPicPr>
          <p:cNvPr id="38" name="Picture 37" descr="Diagram&#10;&#10;Description automatically generated">
            <a:extLst>
              <a:ext uri="{FF2B5EF4-FFF2-40B4-BE49-F238E27FC236}">
                <a16:creationId xmlns:a16="http://schemas.microsoft.com/office/drawing/2014/main" id="{CCEFDD4E-D8E7-408B-9076-6A121ED146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615" y="4396838"/>
            <a:ext cx="2963477" cy="1149397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77378DB-9678-4537-A664-DBC7D68D0DDA}"/>
              </a:ext>
            </a:extLst>
          </p:cNvPr>
          <p:cNvCxnSpPr>
            <a:stCxn id="38" idx="1"/>
          </p:cNvCxnSpPr>
          <p:nvPr/>
        </p:nvCxnSpPr>
        <p:spPr>
          <a:xfrm flipH="1" flipV="1">
            <a:off x="7781192" y="4869329"/>
            <a:ext cx="808423" cy="10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229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C3795500-999F-4EB5-939C-B9293F45423F}"/>
              </a:ext>
            </a:extLst>
          </p:cNvPr>
          <p:cNvSpPr txBox="1"/>
          <p:nvPr/>
        </p:nvSpPr>
        <p:spPr>
          <a:xfrm>
            <a:off x="0" y="87253"/>
            <a:ext cx="696384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Low-variance Gaussian policy gradient feasibility testing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Neural network: node </a:t>
            </a:r>
            <a:r>
              <a:rPr lang="ko-KR" altLang="en-US" dirty="0"/>
              <a:t>하나로 구성 </a:t>
            </a:r>
            <a:r>
              <a:rPr lang="en-US" altLang="ko-KR" dirty="0"/>
              <a:t>(weight </a:t>
            </a:r>
            <a:r>
              <a:rPr lang="ko-KR" altLang="en-US" dirty="0"/>
              <a:t>하나</a:t>
            </a:r>
            <a:r>
              <a:rPr lang="en-US" altLang="ko-KR" dirty="0"/>
              <a:t>, bias </a:t>
            </a:r>
            <a:r>
              <a:rPr lang="ko-KR" altLang="en-US" dirty="0"/>
              <a:t>하나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매우 간단한 </a:t>
            </a:r>
            <a:r>
              <a:rPr lang="en-US" altLang="ko-KR" dirty="0"/>
              <a:t>problem </a:t>
            </a:r>
            <a:r>
              <a:rPr lang="ko-KR" altLang="en-US" dirty="0"/>
              <a:t>설계</a:t>
            </a:r>
            <a:r>
              <a:rPr lang="en-US" altLang="ko-KR" dirty="0"/>
              <a:t>: 1</a:t>
            </a:r>
            <a:r>
              <a:rPr lang="ko-KR" altLang="en-US" dirty="0"/>
              <a:t>을 입력하면 </a:t>
            </a:r>
            <a:r>
              <a:rPr lang="en-US" altLang="ko-KR" dirty="0"/>
              <a:t>2</a:t>
            </a:r>
            <a:r>
              <a:rPr lang="ko-KR" altLang="en-US" dirty="0"/>
              <a:t>를 출력하는 단일 </a:t>
            </a:r>
            <a:r>
              <a:rPr lang="en-US" altLang="ko-KR" dirty="0"/>
              <a:t>node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9311AB-7502-41DA-8153-2EA195427614}"/>
                  </a:ext>
                </a:extLst>
              </p:cNvPr>
              <p:cNvSpPr txBox="1"/>
              <p:nvPr/>
            </p:nvSpPr>
            <p:spPr>
              <a:xfrm>
                <a:off x="1069563" y="1914917"/>
                <a:ext cx="14222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>
                    <a:solidFill>
                      <a:schemeClr val="tx1"/>
                    </a:solidFill>
                  </a:rPr>
                  <a:t>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9311AB-7502-41DA-8153-2EA195427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563" y="1914917"/>
                <a:ext cx="1422256" cy="369332"/>
              </a:xfrm>
              <a:prstGeom prst="rect">
                <a:avLst/>
              </a:prstGeom>
              <a:blipFill>
                <a:blip r:embed="rId3"/>
                <a:stretch>
                  <a:fillRect l="-341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AB9DB45-6E6A-4113-8264-D506AB88A39F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>
            <a:off x="2491819" y="2099583"/>
            <a:ext cx="45702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29B8E4-5709-438E-8967-2E1F77032D5C}"/>
                  </a:ext>
                </a:extLst>
              </p:cNvPr>
              <p:cNvSpPr txBox="1"/>
              <p:nvPr/>
            </p:nvSpPr>
            <p:spPr>
              <a:xfrm>
                <a:off x="2948839" y="1822585"/>
                <a:ext cx="1016493" cy="55399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29B8E4-5709-438E-8967-2E1F77032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839" y="1822585"/>
                <a:ext cx="1016493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1BE2B9-CEFC-431A-A937-5ECA9ABDC541}"/>
              </a:ext>
            </a:extLst>
          </p:cNvPr>
          <p:cNvCxnSpPr>
            <a:cxnSpLocks/>
            <a:stCxn id="20" idx="3"/>
            <a:endCxn id="29" idx="1"/>
          </p:cNvCxnSpPr>
          <p:nvPr/>
        </p:nvCxnSpPr>
        <p:spPr>
          <a:xfrm>
            <a:off x="3965332" y="2099584"/>
            <a:ext cx="34014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03F384B-6343-46B7-95B0-B96C51670015}"/>
                  </a:ext>
                </a:extLst>
              </p:cNvPr>
              <p:cNvSpPr txBox="1"/>
              <p:nvPr/>
            </p:nvSpPr>
            <p:spPr>
              <a:xfrm>
                <a:off x="4305474" y="1914918"/>
                <a:ext cx="4335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03F384B-6343-46B7-95B0-B96C51670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474" y="1914918"/>
                <a:ext cx="433580" cy="369332"/>
              </a:xfrm>
              <a:prstGeom prst="rect">
                <a:avLst/>
              </a:prstGeom>
              <a:blipFill>
                <a:blip r:embed="rId5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21E4D01-A876-4061-B8D1-6A4EB3D90084}"/>
              </a:ext>
            </a:extLst>
          </p:cNvPr>
          <p:cNvCxnSpPr>
            <a:cxnSpLocks/>
            <a:stCxn id="29" idx="3"/>
            <a:endCxn id="37" idx="1"/>
          </p:cNvCxnSpPr>
          <p:nvPr/>
        </p:nvCxnSpPr>
        <p:spPr>
          <a:xfrm flipV="1">
            <a:off x="4739054" y="2099583"/>
            <a:ext cx="29894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B573018-14A1-4D08-8366-B0E35A4E7D6C}"/>
                  </a:ext>
                </a:extLst>
              </p:cNvPr>
              <p:cNvSpPr txBox="1"/>
              <p:nvPr/>
            </p:nvSpPr>
            <p:spPr>
              <a:xfrm>
                <a:off x="5037995" y="1914917"/>
                <a:ext cx="27959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action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=0.001)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B573018-14A1-4D08-8366-B0E35A4E7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7995" y="1914917"/>
                <a:ext cx="2795951" cy="369332"/>
              </a:xfrm>
              <a:prstGeom prst="rect">
                <a:avLst/>
              </a:prstGeom>
              <a:blipFill>
                <a:blip r:embed="rId6"/>
                <a:stretch>
                  <a:fillRect l="-174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1AF450E-0CD2-492E-940A-F7A4C501F64C}"/>
              </a:ext>
            </a:extLst>
          </p:cNvPr>
          <p:cNvCxnSpPr>
            <a:cxnSpLocks/>
            <a:stCxn id="37" idx="3"/>
            <a:endCxn id="43" idx="1"/>
          </p:cNvCxnSpPr>
          <p:nvPr/>
        </p:nvCxnSpPr>
        <p:spPr>
          <a:xfrm>
            <a:off x="7833946" y="2099583"/>
            <a:ext cx="250585" cy="26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CAEE334-E8E7-4397-9E7E-8F23EF3C2AEE}"/>
                  </a:ext>
                </a:extLst>
              </p:cNvPr>
              <p:cNvSpPr txBox="1"/>
              <p:nvPr/>
            </p:nvSpPr>
            <p:spPr>
              <a:xfrm>
                <a:off x="8084531" y="1917524"/>
                <a:ext cx="17883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CAEE334-E8E7-4397-9E7E-8F23EF3C2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531" y="1917524"/>
                <a:ext cx="178839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EC0DD33C-5FE8-4C60-9898-B8EBACA64542}"/>
              </a:ext>
            </a:extLst>
          </p:cNvPr>
          <p:cNvSpPr txBox="1"/>
          <p:nvPr/>
        </p:nvSpPr>
        <p:spPr>
          <a:xfrm>
            <a:off x="8786276" y="1132694"/>
            <a:ext cx="1158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target = 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45566BC-1AFA-49FA-AABE-9DD889532B77}"/>
              </a:ext>
            </a:extLst>
          </p:cNvPr>
          <p:cNvCxnSpPr>
            <a:cxnSpLocks/>
            <a:stCxn id="43" idx="3"/>
            <a:endCxn id="56" idx="1"/>
          </p:cNvCxnSpPr>
          <p:nvPr/>
        </p:nvCxnSpPr>
        <p:spPr>
          <a:xfrm>
            <a:off x="9872928" y="2102190"/>
            <a:ext cx="3148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EAADB86-2DD2-45C0-9E10-9132F6DB6351}"/>
              </a:ext>
            </a:extLst>
          </p:cNvPr>
          <p:cNvCxnSpPr>
            <a:cxnSpLocks/>
            <a:stCxn id="50" idx="3"/>
            <a:endCxn id="56" idx="1"/>
          </p:cNvCxnSpPr>
          <p:nvPr/>
        </p:nvCxnSpPr>
        <p:spPr>
          <a:xfrm>
            <a:off x="9944906" y="1317360"/>
            <a:ext cx="242904" cy="7848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45CCADB-247C-429C-B12C-253D2F179B19}"/>
              </a:ext>
            </a:extLst>
          </p:cNvPr>
          <p:cNvSpPr txBox="1"/>
          <p:nvPr/>
        </p:nvSpPr>
        <p:spPr>
          <a:xfrm>
            <a:off x="10187810" y="1917524"/>
            <a:ext cx="692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loss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8D10B85A-7934-48E1-A667-7135B9DFD651}"/>
              </a:ext>
            </a:extLst>
          </p:cNvPr>
          <p:cNvCxnSpPr>
            <a:cxnSpLocks/>
            <a:stCxn id="56" idx="2"/>
            <a:endCxn id="37" idx="2"/>
          </p:cNvCxnSpPr>
          <p:nvPr/>
        </p:nvCxnSpPr>
        <p:spPr>
          <a:xfrm rot="5400000" flipH="1">
            <a:off x="8483755" y="236466"/>
            <a:ext cx="2607" cy="4098175"/>
          </a:xfrm>
          <a:prstGeom prst="curvedConnector3">
            <a:avLst>
              <a:gd name="adj1" fmla="val -175373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2FAF3C9-AC84-4A11-A32F-5E34C90E3F63}"/>
              </a:ext>
            </a:extLst>
          </p:cNvPr>
          <p:cNvSpPr txBox="1"/>
          <p:nvPr/>
        </p:nvSpPr>
        <p:spPr>
          <a:xfrm>
            <a:off x="5900122" y="2768508"/>
            <a:ext cx="1063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5"/>
                </a:solidFill>
              </a:rPr>
              <a:t>backprop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44B7228-5731-4E45-9989-A91CF6CD7C3A}"/>
              </a:ext>
            </a:extLst>
          </p:cNvPr>
          <p:cNvGrpSpPr/>
          <p:nvPr/>
        </p:nvGrpSpPr>
        <p:grpSpPr>
          <a:xfrm>
            <a:off x="6917453" y="4224763"/>
            <a:ext cx="5274547" cy="2585323"/>
            <a:chOff x="185050" y="3938959"/>
            <a:chExt cx="5910950" cy="258532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E20CC61-3A77-42D0-9DBF-79ACB268ABE6}"/>
                </a:ext>
              </a:extLst>
            </p:cNvPr>
            <p:cNvSpPr txBox="1"/>
            <p:nvPr/>
          </p:nvSpPr>
          <p:spPr>
            <a:xfrm>
              <a:off x="185050" y="3938959"/>
              <a:ext cx="5910950" cy="25853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err="1"/>
                <a:t>PyTorch</a:t>
              </a:r>
              <a:r>
                <a:rPr lang="en-US" altLang="ko-KR" dirty="0"/>
                <a:t> gradient </a:t>
              </a:r>
              <a:r>
                <a:rPr lang="ko-KR" altLang="en-US" dirty="0"/>
                <a:t>관련 기능 </a:t>
              </a:r>
              <a:r>
                <a:rPr lang="en-US" altLang="ko-KR" dirty="0"/>
                <a:t>/ debugging</a:t>
              </a:r>
              <a:r>
                <a:rPr lang="ko-KR" altLang="en-US" dirty="0"/>
                <a:t>용</a:t>
              </a:r>
              <a:r>
                <a:rPr lang="en-US" altLang="ko-KR" dirty="0"/>
                <a:t> aliases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ko-KR" dirty="0" err="1"/>
                <a:t>Autograd</a:t>
              </a:r>
              <a:r>
                <a:rPr lang="en-US" altLang="ko-KR" dirty="0"/>
                <a:t> </a:t>
              </a:r>
              <a:r>
                <a:rPr lang="ko-KR" altLang="en-US" dirty="0"/>
                <a:t>기능 및 </a:t>
              </a:r>
              <a:r>
                <a:rPr lang="en-US" altLang="ko-KR" dirty="0"/>
                <a:t>*tensor </a:t>
              </a:r>
              <a:r>
                <a:rPr lang="ko-KR" altLang="en-US" dirty="0"/>
                <a:t>이름</a:t>
              </a:r>
              <a:r>
                <a:rPr lang="en-US" altLang="ko-KR" dirty="0"/>
                <a:t>*.</a:t>
              </a:r>
              <a:r>
                <a:rPr lang="en-US" altLang="ko-KR" dirty="0" err="1"/>
                <a:t>grad_fn</a:t>
              </a:r>
              <a:endParaRPr lang="en-US" altLang="ko-KR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ko-KR" dirty="0"/>
                <a:t>detach()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ko-KR" dirty="0"/>
                <a:t>Sequential()[</a:t>
              </a:r>
              <a:r>
                <a:rPr lang="en-US" altLang="ko-KR" dirty="0" err="1"/>
                <a:t>idx</a:t>
              </a:r>
              <a:r>
                <a:rPr lang="en-US" altLang="ko-KR" dirty="0"/>
                <a:t>].weight, Sequential()[</a:t>
              </a:r>
              <a:r>
                <a:rPr lang="en-US" altLang="ko-KR" dirty="0" err="1"/>
                <a:t>idx</a:t>
              </a:r>
              <a:r>
                <a:rPr lang="en-US" altLang="ko-KR" dirty="0"/>
                <a:t>].bias</a:t>
              </a:r>
            </a:p>
          </p:txBody>
        </p:sp>
        <p:pic>
          <p:nvPicPr>
            <p:cNvPr id="76" name="Picture 75" descr="A picture containing text, clock, sign&#10;&#10;Description automatically generated">
              <a:extLst>
                <a:ext uri="{FF2B5EF4-FFF2-40B4-BE49-F238E27FC236}">
                  <a16:creationId xmlns:a16="http://schemas.microsoft.com/office/drawing/2014/main" id="{7BD37360-04E3-4323-83D0-7A90B62CA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758" y="4571144"/>
              <a:ext cx="1191285" cy="1248870"/>
            </a:xfrm>
            <a:prstGeom prst="rect">
              <a:avLst/>
            </a:prstGeom>
          </p:spPr>
        </p:pic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4CF65611-E3DB-4B36-90FC-C775569EF102}"/>
              </a:ext>
            </a:extLst>
          </p:cNvPr>
          <p:cNvSpPr txBox="1"/>
          <p:nvPr/>
        </p:nvSpPr>
        <p:spPr>
          <a:xfrm>
            <a:off x="146855" y="3386478"/>
            <a:ext cx="1022806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Sampling </a:t>
            </a:r>
            <a:r>
              <a:rPr lang="ko-KR" altLang="en-US" dirty="0"/>
              <a:t>확률에 대해서만</a:t>
            </a:r>
            <a:r>
              <a:rPr lang="en-US" altLang="ko-KR" dirty="0"/>
              <a:t> backpropagation </a:t>
            </a:r>
            <a:r>
              <a:rPr lang="ko-KR" altLang="en-US" dirty="0"/>
              <a:t>수행됨 </a:t>
            </a:r>
            <a:r>
              <a:rPr lang="en-US" altLang="ko-KR" dirty="0"/>
              <a:t>(action</a:t>
            </a:r>
            <a:r>
              <a:rPr lang="ko-KR" altLang="en-US" dirty="0"/>
              <a:t>값에 대한 직접적 </a:t>
            </a:r>
            <a:r>
              <a:rPr lang="en-US" altLang="ko-KR" dirty="0"/>
              <a:t>backprop </a:t>
            </a:r>
            <a:r>
              <a:rPr lang="ko-KR" altLang="en-US" dirty="0"/>
              <a:t>불가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Gym</a:t>
            </a:r>
            <a:r>
              <a:rPr lang="ko-KR" altLang="en-US" dirty="0"/>
              <a:t>을 비롯한 </a:t>
            </a:r>
            <a:r>
              <a:rPr lang="en-US" altLang="ko-KR" dirty="0"/>
              <a:t>r</a:t>
            </a:r>
            <a:r>
              <a:rPr lang="en-US" dirty="0"/>
              <a:t>eward</a:t>
            </a:r>
            <a:r>
              <a:rPr lang="ko-KR" altLang="en-US" dirty="0"/>
              <a:t>가 </a:t>
            </a:r>
            <a:r>
              <a:rPr lang="en-US" altLang="ko-KR" dirty="0" err="1"/>
              <a:t>blackbox</a:t>
            </a:r>
            <a:r>
              <a:rPr lang="ko-KR" altLang="en-US" dirty="0"/>
              <a:t> 형태인 환경들에서는</a:t>
            </a:r>
            <a:br>
              <a:rPr lang="en-US" altLang="ko-KR" dirty="0"/>
            </a:br>
            <a:r>
              <a:rPr lang="ko-KR" altLang="en-US" dirty="0"/>
              <a:t>이게 최선</a:t>
            </a:r>
            <a:endParaRPr lang="en-US" altLang="ko-KR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variance</a:t>
            </a:r>
            <a:r>
              <a:rPr lang="ko-KR" altLang="en-US" dirty="0"/>
              <a:t>를 너무 안 낮게 잡거나 </a:t>
            </a:r>
            <a:r>
              <a:rPr lang="en-US" altLang="ko-KR" dirty="0"/>
              <a:t>learnable</a:t>
            </a:r>
            <a:r>
              <a:rPr lang="ko-KR" altLang="en-US" dirty="0"/>
              <a:t>하게 만듦</a:t>
            </a:r>
            <a:endParaRPr lang="en-US" altLang="ko-KR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>
                <a:solidFill>
                  <a:srgbClr val="FF0000"/>
                </a:solidFill>
              </a:rPr>
              <a:t>explore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/>
              <a:t>sampling </a:t>
            </a:r>
            <a:r>
              <a:rPr lang="ko-KR" altLang="en-US" dirty="0"/>
              <a:t>확률이 낮은 </a:t>
            </a:r>
            <a:r>
              <a:rPr lang="en-US" altLang="ko-KR" dirty="0"/>
              <a:t>‘</a:t>
            </a:r>
            <a:r>
              <a:rPr lang="ko-KR" altLang="en-US" dirty="0"/>
              <a:t>의외의</a:t>
            </a:r>
            <a:r>
              <a:rPr lang="en-US" altLang="ko-KR" dirty="0"/>
              <a:t>’ action</a:t>
            </a:r>
            <a:r>
              <a:rPr lang="ko-KR" altLang="en-US" dirty="0"/>
              <a:t>의 </a:t>
            </a:r>
            <a:r>
              <a:rPr lang="en-US" altLang="ko-KR" dirty="0"/>
              <a:t>reward</a:t>
            </a:r>
            <a:r>
              <a:rPr lang="ko-KR" altLang="en-US" dirty="0"/>
              <a:t>가 좋을 때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해당 </a:t>
            </a:r>
            <a:r>
              <a:rPr lang="en-US" altLang="ko-KR" dirty="0"/>
              <a:t>action </a:t>
            </a:r>
            <a:r>
              <a:rPr lang="ko-KR" altLang="en-US" dirty="0"/>
              <a:t>확률을 상향조정</a:t>
            </a:r>
            <a:endParaRPr lang="en-US" altLang="ko-KR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/>
              <a:t>vice versa</a:t>
            </a:r>
          </a:p>
        </p:txBody>
      </p:sp>
      <p:graphicFrame>
        <p:nvGraphicFramePr>
          <p:cNvPr id="80" name="Object 79">
            <a:extLst>
              <a:ext uri="{FF2B5EF4-FFF2-40B4-BE49-F238E27FC236}">
                <a16:creationId xmlns:a16="http://schemas.microsoft.com/office/drawing/2014/main" id="{47BF2167-8457-4F3A-9775-E7476780AA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7724488"/>
              </p:ext>
            </p:extLst>
          </p:nvPr>
        </p:nvGraphicFramePr>
        <p:xfrm>
          <a:off x="572842" y="3650852"/>
          <a:ext cx="1949353" cy="406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" name="Equation" r:id="rId9" imgW="1218960" imgH="253800" progId="Equation.DSMT4">
                  <p:embed/>
                </p:oleObj>
              </mc:Choice>
              <mc:Fallback>
                <p:oleObj name="Equation" r:id="rId9" imgW="1218960" imgH="25380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72153BCB-F2F6-4FE2-8FC8-AFA164241D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2842" y="3650852"/>
                        <a:ext cx="1949353" cy="406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>
            <a:extLst>
              <a:ext uri="{FF2B5EF4-FFF2-40B4-BE49-F238E27FC236}">
                <a16:creationId xmlns:a16="http://schemas.microsoft.com/office/drawing/2014/main" id="{0D17AA67-9C82-4EE8-AAFC-496089A363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354066"/>
              </p:ext>
            </p:extLst>
          </p:nvPr>
        </p:nvGraphicFramePr>
        <p:xfrm>
          <a:off x="576827" y="4004830"/>
          <a:ext cx="4255292" cy="7059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" name="Equation" r:id="rId11" imgW="2755800" imgH="457200" progId="Equation.DSMT4">
                  <p:embed/>
                </p:oleObj>
              </mc:Choice>
              <mc:Fallback>
                <p:oleObj name="Equation" r:id="rId11" imgW="2755800" imgH="45720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BF02944C-EEDE-4059-82A2-1A66B66143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76827" y="4004830"/>
                        <a:ext cx="4255292" cy="7059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5" name="Connector: Curved 84">
            <a:extLst>
              <a:ext uri="{FF2B5EF4-FFF2-40B4-BE49-F238E27FC236}">
                <a16:creationId xmlns:a16="http://schemas.microsoft.com/office/drawing/2014/main" id="{7789865A-D38D-4919-A4AE-7D53D71B904D}"/>
              </a:ext>
            </a:extLst>
          </p:cNvPr>
          <p:cNvCxnSpPr>
            <a:cxnSpLocks/>
            <a:stCxn id="37" idx="2"/>
            <a:endCxn id="20" idx="2"/>
          </p:cNvCxnSpPr>
          <p:nvPr/>
        </p:nvCxnSpPr>
        <p:spPr>
          <a:xfrm rot="5400000">
            <a:off x="4900362" y="840974"/>
            <a:ext cx="92334" cy="2978885"/>
          </a:xfrm>
          <a:prstGeom prst="curvedConnector3">
            <a:avLst>
              <a:gd name="adj1" fmla="val 5951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897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C3795500-999F-4EB5-939C-B9293F45423F}"/>
              </a:ext>
            </a:extLst>
          </p:cNvPr>
          <p:cNvSpPr txBox="1"/>
          <p:nvPr/>
        </p:nvSpPr>
        <p:spPr>
          <a:xfrm>
            <a:off x="-1" y="87253"/>
            <a:ext cx="9667876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Gradient </a:t>
            </a:r>
            <a:r>
              <a:rPr lang="ko-KR" altLang="en-US" dirty="0"/>
              <a:t>방식 수정</a:t>
            </a:r>
            <a:r>
              <a:rPr lang="en-US" altLang="ko-KR" dirty="0"/>
              <a:t>: action sampling probability </a:t>
            </a:r>
            <a:r>
              <a:rPr lang="ko-KR" altLang="en-US" dirty="0"/>
              <a:t>말고 </a:t>
            </a:r>
            <a:r>
              <a:rPr lang="en-US" altLang="ko-KR" dirty="0"/>
              <a:t>function approximation</a:t>
            </a:r>
            <a:r>
              <a:rPr lang="ko-KR" altLang="en-US" dirty="0"/>
              <a:t>에 집중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이전 장과 동일한 </a:t>
            </a:r>
            <a:r>
              <a:rPr lang="en-US" altLang="ko-KR" dirty="0"/>
              <a:t>problem </a:t>
            </a:r>
            <a:r>
              <a:rPr lang="ko-KR" altLang="en-US" dirty="0"/>
              <a:t>및 </a:t>
            </a:r>
            <a:r>
              <a:rPr lang="en-US" altLang="ko-KR" dirty="0"/>
              <a:t>model</a:t>
            </a:r>
            <a:r>
              <a:rPr lang="ko-KR" altLang="en-US" dirty="0"/>
              <a:t>에서 다음과 같이 되도록</a:t>
            </a:r>
            <a:r>
              <a:rPr lang="en-US" altLang="ko-KR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Feasible</a:t>
            </a:r>
            <a:r>
              <a:rPr lang="ko-KR" altLang="en-US" dirty="0"/>
              <a:t>함을 확인 후</a:t>
            </a:r>
            <a:r>
              <a:rPr lang="en-US" altLang="ko-KR" dirty="0"/>
              <a:t>, </a:t>
            </a:r>
            <a:r>
              <a:rPr lang="ko-KR" altLang="en-US" dirty="0"/>
              <a:t>다시 </a:t>
            </a:r>
            <a:r>
              <a:rPr lang="en-US" altLang="ko-KR" dirty="0"/>
              <a:t>trajectory </a:t>
            </a:r>
            <a:r>
              <a:rPr lang="ko-KR" altLang="en-US" dirty="0"/>
              <a:t>따라가기 시도</a:t>
            </a:r>
            <a:r>
              <a:rPr lang="en-US" altLang="ko-KR" dirty="0"/>
              <a:t>: </a:t>
            </a:r>
            <a:r>
              <a:rPr lang="ko-KR" altLang="en-US" dirty="0"/>
              <a:t>비슷은 해짐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 policies </a:t>
            </a:r>
            <a:r>
              <a:rPr lang="ko-KR" altLang="en-US" dirty="0"/>
              <a:t>동시에 학습</a:t>
            </a:r>
            <a:r>
              <a:rPr lang="en-US" altLang="ko-KR" dirty="0"/>
              <a:t>: </a:t>
            </a:r>
            <a:r>
              <a:rPr lang="en-US" altLang="ko-KR" dirty="0" err="1"/>
              <a:t>retain_graph</a:t>
            </a:r>
            <a:r>
              <a:rPr lang="en-US" altLang="ko-KR" dirty="0"/>
              <a:t> </a:t>
            </a:r>
            <a:r>
              <a:rPr lang="ko-KR" altLang="en-US" dirty="0"/>
              <a:t>처리 필요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비로소 </a:t>
            </a:r>
            <a:r>
              <a:rPr lang="en-US" altLang="ko-KR" dirty="0"/>
              <a:t>model </a:t>
            </a:r>
            <a:r>
              <a:rPr lang="ko-KR" altLang="en-US" dirty="0"/>
              <a:t>고도화 진행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9311AB-7502-41DA-8153-2EA195427614}"/>
                  </a:ext>
                </a:extLst>
              </p:cNvPr>
              <p:cNvSpPr txBox="1"/>
              <p:nvPr/>
            </p:nvSpPr>
            <p:spPr>
              <a:xfrm>
                <a:off x="331009" y="1404961"/>
                <a:ext cx="14222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>
                    <a:solidFill>
                      <a:schemeClr val="tx1"/>
                    </a:solidFill>
                  </a:rPr>
                  <a:t>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9311AB-7502-41DA-8153-2EA195427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09" y="1404961"/>
                <a:ext cx="1422256" cy="369332"/>
              </a:xfrm>
              <a:prstGeom prst="rect">
                <a:avLst/>
              </a:prstGeom>
              <a:blipFill>
                <a:blip r:embed="rId2"/>
                <a:stretch>
                  <a:fillRect l="-341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AB9DB45-6E6A-4113-8264-D506AB88A39F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>
            <a:off x="1753265" y="1589627"/>
            <a:ext cx="45702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29B8E4-5709-438E-8967-2E1F77032D5C}"/>
                  </a:ext>
                </a:extLst>
              </p:cNvPr>
              <p:cNvSpPr txBox="1"/>
              <p:nvPr/>
            </p:nvSpPr>
            <p:spPr>
              <a:xfrm>
                <a:off x="2210285" y="1312629"/>
                <a:ext cx="1016493" cy="55399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29B8E4-5709-438E-8967-2E1F77032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285" y="1312629"/>
                <a:ext cx="1016493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1BE2B9-CEFC-431A-A937-5ECA9ABDC541}"/>
              </a:ext>
            </a:extLst>
          </p:cNvPr>
          <p:cNvCxnSpPr>
            <a:cxnSpLocks/>
            <a:stCxn id="20" idx="3"/>
            <a:endCxn id="43" idx="1"/>
          </p:cNvCxnSpPr>
          <p:nvPr/>
        </p:nvCxnSpPr>
        <p:spPr>
          <a:xfrm>
            <a:off x="3226778" y="1589628"/>
            <a:ext cx="356092" cy="26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CAEE334-E8E7-4397-9E7E-8F23EF3C2AEE}"/>
                  </a:ext>
                </a:extLst>
              </p:cNvPr>
              <p:cNvSpPr txBox="1"/>
              <p:nvPr/>
            </p:nvSpPr>
            <p:spPr>
              <a:xfrm>
                <a:off x="3582870" y="1407568"/>
                <a:ext cx="17883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CAEE334-E8E7-4397-9E7E-8F23EF3C2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870" y="1407568"/>
                <a:ext cx="178839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EC0DD33C-5FE8-4C60-9898-B8EBACA64542}"/>
              </a:ext>
            </a:extLst>
          </p:cNvPr>
          <p:cNvSpPr txBox="1"/>
          <p:nvPr/>
        </p:nvSpPr>
        <p:spPr>
          <a:xfrm>
            <a:off x="3969238" y="1019859"/>
            <a:ext cx="1158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target = 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45566BC-1AFA-49FA-AABE-9DD889532B77}"/>
              </a:ext>
            </a:extLst>
          </p:cNvPr>
          <p:cNvCxnSpPr>
            <a:cxnSpLocks/>
            <a:stCxn id="43" idx="3"/>
            <a:endCxn id="56" idx="1"/>
          </p:cNvCxnSpPr>
          <p:nvPr/>
        </p:nvCxnSpPr>
        <p:spPr>
          <a:xfrm>
            <a:off x="5371267" y="1592234"/>
            <a:ext cx="3148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EAADB86-2DD2-45C0-9E10-9132F6DB6351}"/>
              </a:ext>
            </a:extLst>
          </p:cNvPr>
          <p:cNvCxnSpPr>
            <a:cxnSpLocks/>
            <a:stCxn id="50" idx="3"/>
            <a:endCxn id="56" idx="1"/>
          </p:cNvCxnSpPr>
          <p:nvPr/>
        </p:nvCxnSpPr>
        <p:spPr>
          <a:xfrm>
            <a:off x="5127868" y="1204525"/>
            <a:ext cx="558281" cy="387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45CCADB-247C-429C-B12C-253D2F179B19}"/>
              </a:ext>
            </a:extLst>
          </p:cNvPr>
          <p:cNvSpPr txBox="1"/>
          <p:nvPr/>
        </p:nvSpPr>
        <p:spPr>
          <a:xfrm>
            <a:off x="5686149" y="1407568"/>
            <a:ext cx="692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loss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8D10B85A-7934-48E1-A667-7135B9DFD651}"/>
              </a:ext>
            </a:extLst>
          </p:cNvPr>
          <p:cNvCxnSpPr>
            <a:cxnSpLocks/>
            <a:stCxn id="56" idx="2"/>
            <a:endCxn id="43" idx="2"/>
          </p:cNvCxnSpPr>
          <p:nvPr/>
        </p:nvCxnSpPr>
        <p:spPr>
          <a:xfrm rot="5400000">
            <a:off x="5254777" y="999192"/>
            <a:ext cx="12700" cy="1555416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2FAF3C9-AC84-4A11-A32F-5E34C90E3F63}"/>
              </a:ext>
            </a:extLst>
          </p:cNvPr>
          <p:cNvSpPr txBox="1"/>
          <p:nvPr/>
        </p:nvSpPr>
        <p:spPr>
          <a:xfrm>
            <a:off x="4016690" y="2064520"/>
            <a:ext cx="1063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5"/>
                </a:solidFill>
              </a:rPr>
              <a:t>backprop</a:t>
            </a:r>
            <a:endParaRPr lang="en-US" dirty="0">
              <a:solidFill>
                <a:schemeClr val="accent5"/>
              </a:solidFill>
            </a:endParaRPr>
          </a:p>
        </p:txBody>
      </p:sp>
      <p:cxnSp>
        <p:nvCxnSpPr>
          <p:cNvPr id="85" name="Connector: Curved 84">
            <a:extLst>
              <a:ext uri="{FF2B5EF4-FFF2-40B4-BE49-F238E27FC236}">
                <a16:creationId xmlns:a16="http://schemas.microsoft.com/office/drawing/2014/main" id="{7789865A-D38D-4919-A4AE-7D53D71B904D}"/>
              </a:ext>
            </a:extLst>
          </p:cNvPr>
          <p:cNvCxnSpPr>
            <a:cxnSpLocks/>
            <a:stCxn id="43" idx="2"/>
            <a:endCxn id="20" idx="2"/>
          </p:cNvCxnSpPr>
          <p:nvPr/>
        </p:nvCxnSpPr>
        <p:spPr>
          <a:xfrm rot="5400000">
            <a:off x="3552938" y="942495"/>
            <a:ext cx="89727" cy="1758537"/>
          </a:xfrm>
          <a:prstGeom prst="curvedConnector3">
            <a:avLst>
              <a:gd name="adj1" fmla="val 3547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B6AB6F2-B1D0-4056-8707-5D279D8B22EA}"/>
              </a:ext>
            </a:extLst>
          </p:cNvPr>
          <p:cNvGrpSpPr/>
          <p:nvPr/>
        </p:nvGrpSpPr>
        <p:grpSpPr>
          <a:xfrm>
            <a:off x="4243271" y="641838"/>
            <a:ext cx="7948729" cy="6101863"/>
            <a:chOff x="7880978" y="2920327"/>
            <a:chExt cx="4311022" cy="3823373"/>
          </a:xfrm>
        </p:grpSpPr>
        <p:pic>
          <p:nvPicPr>
            <p:cNvPr id="30" name="Picture 29" descr="A picture containing shoji, building&#10;&#10;Description automatically generated">
              <a:extLst>
                <a:ext uri="{FF2B5EF4-FFF2-40B4-BE49-F238E27FC236}">
                  <a16:creationId xmlns:a16="http://schemas.microsoft.com/office/drawing/2014/main" id="{3753E446-136C-4742-97E5-A35B35F6E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978" y="3335393"/>
              <a:ext cx="1890670" cy="338455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5629B4-990F-4A66-AB98-5A3D2AD54AB4}"/>
                    </a:ext>
                  </a:extLst>
                </p:cNvPr>
                <p:cNvSpPr txBox="1"/>
                <p:nvPr/>
              </p:nvSpPr>
              <p:spPr>
                <a:xfrm>
                  <a:off x="7880978" y="2932765"/>
                  <a:ext cx="191305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5629B4-990F-4A66-AB98-5A3D2AD54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0978" y="2932765"/>
                  <a:ext cx="191305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" name="Picture 8" descr="Chart&#10;&#10;Description automatically generated">
              <a:extLst>
                <a:ext uri="{FF2B5EF4-FFF2-40B4-BE49-F238E27FC236}">
                  <a16:creationId xmlns:a16="http://schemas.microsoft.com/office/drawing/2014/main" id="{B1550515-D94D-4CCE-8895-C967940834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07" b="8705"/>
            <a:stretch/>
          </p:blipFill>
          <p:spPr>
            <a:xfrm>
              <a:off x="10057997" y="3298390"/>
              <a:ext cx="2134003" cy="344531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4049264-DB85-4533-9503-43CF1AA8B9C0}"/>
                    </a:ext>
                  </a:extLst>
                </p:cNvPr>
                <p:cNvSpPr txBox="1"/>
                <p:nvPr/>
              </p:nvSpPr>
              <p:spPr>
                <a:xfrm>
                  <a:off x="10708512" y="2920327"/>
                  <a:ext cx="729762" cy="3942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4049264-DB85-4533-9503-43CF1AA8B9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8512" y="2920327"/>
                  <a:ext cx="729762" cy="3942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1401830-B6F6-4A7D-949A-C551900672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1424" y="3801776"/>
            <a:ext cx="900020" cy="141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735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50041-C28C-41BF-8A38-2A0FB100E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0552"/>
          </a:xfrm>
        </p:spPr>
        <p:txBody>
          <a:bodyPr>
            <a:normAutofit/>
          </a:bodyPr>
          <a:lstStyle/>
          <a:p>
            <a:r>
              <a:rPr lang="en-US" sz="2000" dirty="0"/>
              <a:t>Unsupervised</a:t>
            </a:r>
            <a:r>
              <a:rPr lang="ko-KR" altLang="en-US" sz="2000" dirty="0"/>
              <a:t> 결과 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D9F6A-7EA7-4254-86A9-7F7F689A1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5678"/>
            <a:ext cx="10515600" cy="5494788"/>
          </a:xfrm>
        </p:spPr>
        <p:txBody>
          <a:bodyPr>
            <a:normAutofit/>
          </a:bodyPr>
          <a:lstStyle/>
          <a:p>
            <a:r>
              <a:rPr lang="en-US" sz="1800" dirty="0"/>
              <a:t>80000</a:t>
            </a:r>
            <a:r>
              <a:rPr lang="ko-KR" altLang="en-US" sz="1800" dirty="0"/>
              <a:t>개 </a:t>
            </a:r>
            <a:r>
              <a:rPr lang="en-US" altLang="ko-KR" sz="1800" dirty="0"/>
              <a:t>w(5x5</a:t>
            </a:r>
            <a:r>
              <a:rPr lang="ko-KR" altLang="en-US" sz="1800" dirty="0"/>
              <a:t>행렬</a:t>
            </a:r>
            <a:r>
              <a:rPr lang="en-US" altLang="ko-KR" sz="1800" dirty="0"/>
              <a:t>)</a:t>
            </a:r>
            <a:r>
              <a:rPr lang="ko-KR" altLang="en-US" sz="1800" dirty="0"/>
              <a:t>에 대해 </a:t>
            </a:r>
            <a:r>
              <a:rPr lang="en-US" altLang="ko-KR" sz="1800" dirty="0"/>
              <a:t>training</a:t>
            </a:r>
            <a:r>
              <a:rPr lang="ko-KR" altLang="en-US" sz="1800" dirty="0"/>
              <a:t>시</a:t>
            </a:r>
            <a:endParaRPr lang="en-US" altLang="ko-KR" sz="1800" dirty="0"/>
          </a:p>
          <a:p>
            <a:pPr lvl="1"/>
            <a:r>
              <a:rPr lang="en-US" sz="1800" dirty="0"/>
              <a:t>Test set(20000</a:t>
            </a:r>
            <a:r>
              <a:rPr lang="ko-KR" altLang="en-US" sz="1800" dirty="0"/>
              <a:t>개</a:t>
            </a:r>
            <a:r>
              <a:rPr lang="en-US" altLang="ko-KR" sz="1800" dirty="0"/>
              <a:t>) </a:t>
            </a:r>
            <a:r>
              <a:rPr lang="ko-KR" altLang="en-US" sz="1800" dirty="0"/>
              <a:t>랑</a:t>
            </a:r>
            <a:r>
              <a:rPr lang="en-US" sz="1800" dirty="0"/>
              <a:t> train</a:t>
            </a:r>
            <a:r>
              <a:rPr lang="ko-KR" altLang="en-US" sz="1800" dirty="0"/>
              <a:t> </a:t>
            </a:r>
            <a:r>
              <a:rPr lang="en-US" altLang="ko-KR" sz="1800" dirty="0"/>
              <a:t>set</a:t>
            </a:r>
            <a:r>
              <a:rPr lang="ko-KR" altLang="en-US" sz="1800" dirty="0"/>
              <a:t>의 </a:t>
            </a:r>
            <a:r>
              <a:rPr lang="en-US" altLang="ko-KR" sz="1800" dirty="0"/>
              <a:t>validity</a:t>
            </a:r>
            <a:r>
              <a:rPr lang="ko-KR" altLang="en-US" sz="1800" dirty="0"/>
              <a:t>가 </a:t>
            </a:r>
            <a:r>
              <a:rPr lang="en-US" altLang="ko-KR" sz="1800" dirty="0"/>
              <a:t>15% </a:t>
            </a:r>
            <a:r>
              <a:rPr lang="ko-KR" altLang="en-US" sz="1800" dirty="0"/>
              <a:t>전후로 같음</a:t>
            </a:r>
            <a:endParaRPr lang="en-US" altLang="ko-KR" sz="1800" dirty="0"/>
          </a:p>
          <a:p>
            <a:pPr lvl="1"/>
            <a:r>
              <a:rPr lang="en-US" sz="1800" dirty="0"/>
              <a:t>Validity</a:t>
            </a:r>
            <a:r>
              <a:rPr lang="ko-KR" altLang="en-US" sz="1800" dirty="0"/>
              <a:t>는 </a:t>
            </a:r>
            <a:r>
              <a:rPr lang="en-US" altLang="ko-KR" sz="1800" dirty="0"/>
              <a:t>D</a:t>
            </a:r>
            <a:r>
              <a:rPr lang="ko-KR" altLang="en-US" sz="1800" dirty="0"/>
              <a:t>행렬의 </a:t>
            </a:r>
            <a:r>
              <a:rPr lang="en-US" altLang="ko-KR" sz="1800" dirty="0"/>
              <a:t>constraint</a:t>
            </a:r>
            <a:r>
              <a:rPr lang="ko-KR" altLang="en-US" sz="1800" dirty="0"/>
              <a:t>가 맞는지 여부로 판단</a:t>
            </a:r>
            <a:endParaRPr lang="en-US" altLang="ko-KR" sz="1800" dirty="0"/>
          </a:p>
          <a:p>
            <a:pPr lvl="1"/>
            <a:r>
              <a:rPr lang="en-US" altLang="ko-KR" sz="1800" dirty="0"/>
              <a:t>Training loss</a:t>
            </a:r>
            <a:r>
              <a:rPr lang="ko-KR" altLang="en-US" sz="1800" dirty="0"/>
              <a:t>는 </a:t>
            </a:r>
            <a:r>
              <a:rPr lang="en-US" altLang="ko-KR" sz="1800" dirty="0"/>
              <a:t>0.001 </a:t>
            </a:r>
            <a:r>
              <a:rPr lang="ko-KR" altLang="en-US" sz="1800" dirty="0"/>
              <a:t>단위였음</a:t>
            </a:r>
            <a:endParaRPr lang="en-US" altLang="ko-KR" sz="1800" dirty="0"/>
          </a:p>
          <a:p>
            <a:pPr lvl="1"/>
            <a:r>
              <a:rPr lang="ko-KR" altLang="en-US" sz="1800" dirty="0"/>
              <a:t>약 </a:t>
            </a:r>
            <a:r>
              <a:rPr lang="en-US" altLang="ko-KR" sz="1800" dirty="0"/>
              <a:t>75</a:t>
            </a:r>
            <a:r>
              <a:rPr lang="ko-KR" altLang="en-US" sz="1800" dirty="0"/>
              <a:t>분 걸림</a:t>
            </a:r>
            <a:endParaRPr lang="en-US" altLang="ko-KR" sz="1800" dirty="0"/>
          </a:p>
          <a:p>
            <a:endParaRPr lang="en-US" sz="1800" dirty="0"/>
          </a:p>
          <a:p>
            <a:r>
              <a:rPr lang="en-US" altLang="ko-KR" sz="1800" dirty="0"/>
              <a:t>(uniform </a:t>
            </a:r>
            <a:r>
              <a:rPr lang="ko-KR" altLang="en-US" sz="1800" dirty="0"/>
              <a:t>분포에서 </a:t>
            </a:r>
            <a:r>
              <a:rPr lang="en-US" altLang="ko-KR" sz="1800" dirty="0"/>
              <a:t>sample</a:t>
            </a:r>
            <a:r>
              <a:rPr lang="ko-KR" altLang="en-US" sz="1800" dirty="0"/>
              <a:t>된 </a:t>
            </a:r>
            <a:r>
              <a:rPr lang="en-US" altLang="ko-KR" sz="1800" dirty="0"/>
              <a:t>w</a:t>
            </a:r>
            <a:r>
              <a:rPr lang="ko-KR" altLang="en-US" sz="1800" dirty="0"/>
              <a:t>보다</a:t>
            </a:r>
            <a:r>
              <a:rPr lang="en-US" altLang="ko-KR" sz="1800" dirty="0"/>
              <a:t>)  </a:t>
            </a:r>
            <a:r>
              <a:rPr lang="ko-KR" altLang="en-US" sz="1800" dirty="0"/>
              <a:t>좀 더 쉬운 문제들로 구성해서 학습</a:t>
            </a:r>
            <a:r>
              <a:rPr lang="en-US" altLang="ko-KR" sz="1800" dirty="0"/>
              <a:t>?</a:t>
            </a:r>
          </a:p>
          <a:p>
            <a:pPr lvl="1"/>
            <a:r>
              <a:rPr lang="en-US" altLang="ko-KR" sz="1800" dirty="0"/>
              <a:t>Dataset</a:t>
            </a:r>
            <a:r>
              <a:rPr lang="ko-KR" altLang="en-US" sz="1800" dirty="0"/>
              <a:t>의 </a:t>
            </a:r>
            <a:r>
              <a:rPr lang="en-US" altLang="ko-KR" sz="1800" dirty="0"/>
              <a:t>w</a:t>
            </a:r>
            <a:r>
              <a:rPr lang="ko-KR" altLang="en-US" sz="1800" dirty="0"/>
              <a:t>를 </a:t>
            </a:r>
            <a:r>
              <a:rPr lang="en-US" altLang="ko-KR" sz="1800" dirty="0"/>
              <a:t>quantizing </a:t>
            </a:r>
            <a:r>
              <a:rPr lang="ko-KR" altLang="en-US" sz="1800" dirty="0"/>
              <a:t>함 </a:t>
            </a:r>
            <a:r>
              <a:rPr lang="en-US" altLang="ko-KR" sz="1800" dirty="0"/>
              <a:t>– {0, 0.1, 0.2 ,…, 0.9, 1.0}</a:t>
            </a:r>
            <a:r>
              <a:rPr lang="ko-KR" altLang="en-US" sz="1800" dirty="0"/>
              <a:t> 으로 </a:t>
            </a:r>
            <a:r>
              <a:rPr lang="en-US" altLang="ko-KR" sz="1800" dirty="0"/>
              <a:t>– </a:t>
            </a:r>
            <a:r>
              <a:rPr lang="ko-KR" altLang="en-US" sz="1800" dirty="0"/>
              <a:t>도움 </a:t>
            </a:r>
            <a:r>
              <a:rPr lang="en-US" altLang="ko-KR" sz="1800" dirty="0"/>
              <a:t>X</a:t>
            </a:r>
          </a:p>
          <a:p>
            <a:pPr lvl="2"/>
            <a:r>
              <a:rPr lang="en-US" altLang="ko-KR" sz="1800" dirty="0" err="1">
                <a:solidFill>
                  <a:schemeClr val="accent1">
                    <a:lumMod val="75000"/>
                  </a:schemeClr>
                </a:solidFill>
              </a:rPr>
              <a:t>dnn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 parameter training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</a:rPr>
              <a:t>을 이 상태로 한 상황에서 아래 실험을 진행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ko-KR" altLang="en-US" sz="1800" dirty="0"/>
              <a:t>답이 뻔한 상황들을 만듦 </a:t>
            </a:r>
            <a:r>
              <a:rPr lang="en-US" altLang="ko-KR" sz="1800" dirty="0"/>
              <a:t>(</a:t>
            </a:r>
            <a:r>
              <a:rPr lang="ko-KR" altLang="en-US" sz="1800" dirty="0"/>
              <a:t>특정 </a:t>
            </a:r>
            <a:r>
              <a:rPr lang="en-US" altLang="ko-KR" sz="1800" dirty="0"/>
              <a:t>weight</a:t>
            </a:r>
            <a:r>
              <a:rPr lang="ko-KR" altLang="en-US" sz="1800" dirty="0"/>
              <a:t>가 우세</a:t>
            </a:r>
            <a:r>
              <a:rPr lang="en-US" altLang="ko-KR" sz="1800" dirty="0"/>
              <a:t>)</a:t>
            </a:r>
          </a:p>
          <a:p>
            <a:pPr lvl="2"/>
            <a:r>
              <a:rPr lang="en-US" altLang="ko-KR" sz="1800" dirty="0"/>
              <a:t>Case1) </a:t>
            </a:r>
            <a:r>
              <a:rPr lang="ko-KR" altLang="en-US" sz="1800" dirty="0"/>
              <a:t>한 </a:t>
            </a:r>
            <a:r>
              <a:rPr lang="en-US" altLang="ko-KR" sz="1800" dirty="0"/>
              <a:t>row</a:t>
            </a:r>
            <a:r>
              <a:rPr lang="ko-KR" altLang="en-US" sz="1800" dirty="0"/>
              <a:t>당 한 </a:t>
            </a:r>
            <a:r>
              <a:rPr lang="en-US" altLang="ko-KR" sz="1800" dirty="0"/>
              <a:t>column</a:t>
            </a:r>
            <a:r>
              <a:rPr lang="ko-KR" altLang="en-US" sz="1800" dirty="0"/>
              <a:t>이 </a:t>
            </a:r>
            <a:r>
              <a:rPr lang="en-US" altLang="ko-KR" sz="1800" dirty="0"/>
              <a:t>1, </a:t>
            </a:r>
            <a:r>
              <a:rPr lang="ko-KR" altLang="en-US" sz="1800" dirty="0"/>
              <a:t>나머지는 </a:t>
            </a:r>
            <a:r>
              <a:rPr lang="en-US" altLang="ko-KR" sz="1800" dirty="0"/>
              <a:t>0</a:t>
            </a:r>
            <a:r>
              <a:rPr lang="ko-KR" altLang="en-US" sz="1800" dirty="0"/>
              <a:t>에서 </a:t>
            </a:r>
            <a:r>
              <a:rPr lang="en-US" altLang="ko-KR" sz="1800" dirty="0"/>
              <a:t>0.1</a:t>
            </a:r>
            <a:r>
              <a:rPr lang="ko-KR" altLang="en-US" sz="1800" dirty="0"/>
              <a:t>사이 → </a:t>
            </a:r>
            <a:r>
              <a:rPr lang="en-US" altLang="ko-KR" sz="1800" dirty="0"/>
              <a:t>test set accuracy 100%</a:t>
            </a:r>
          </a:p>
          <a:p>
            <a:pPr lvl="2"/>
            <a:r>
              <a:rPr lang="en-US" altLang="ko-KR" sz="1800" dirty="0"/>
              <a:t>Case2) 			………, </a:t>
            </a:r>
            <a:r>
              <a:rPr lang="ko-KR" altLang="en-US" sz="1800" dirty="0"/>
              <a:t>나머지는 </a:t>
            </a:r>
            <a:r>
              <a:rPr lang="en-US" altLang="ko-KR" sz="1800" dirty="0"/>
              <a:t>0</a:t>
            </a:r>
            <a:r>
              <a:rPr lang="ko-KR" altLang="en-US" sz="1800" dirty="0"/>
              <a:t>에서 </a:t>
            </a:r>
            <a:r>
              <a:rPr lang="en-US" altLang="ko-KR" sz="1800" dirty="0"/>
              <a:t>0.3</a:t>
            </a:r>
            <a:r>
              <a:rPr lang="ko-KR" altLang="en-US" sz="1800" dirty="0"/>
              <a:t>사이→ </a:t>
            </a:r>
            <a:r>
              <a:rPr lang="en-US" altLang="ko-KR" sz="1800" dirty="0"/>
              <a:t>test set accuracy 100%</a:t>
            </a:r>
          </a:p>
          <a:p>
            <a:pPr lvl="2"/>
            <a:r>
              <a:rPr lang="en-US" altLang="ko-KR" sz="1800" dirty="0"/>
              <a:t>…  </a:t>
            </a:r>
            <a:r>
              <a:rPr lang="ko-KR" altLang="en-US" sz="1800" dirty="0"/>
              <a:t>조금씩 올림</a:t>
            </a:r>
            <a:r>
              <a:rPr lang="en-US" altLang="ko-KR" sz="1800" dirty="0"/>
              <a:t> …</a:t>
            </a:r>
          </a:p>
          <a:p>
            <a:pPr lvl="2"/>
            <a:r>
              <a:rPr lang="en-US" altLang="ko-KR" sz="1800" dirty="0"/>
              <a:t>Case3) 			………, </a:t>
            </a:r>
            <a:r>
              <a:rPr lang="ko-KR" altLang="en-US" sz="1800" dirty="0"/>
              <a:t>나머지는 </a:t>
            </a:r>
            <a:r>
              <a:rPr lang="en-US" altLang="ko-KR" sz="1800" dirty="0"/>
              <a:t>0</a:t>
            </a:r>
            <a:r>
              <a:rPr lang="ko-KR" altLang="en-US" sz="1800" dirty="0"/>
              <a:t>에서 </a:t>
            </a:r>
            <a:r>
              <a:rPr lang="en-US" altLang="ko-KR" sz="1800" dirty="0"/>
              <a:t>0.9</a:t>
            </a:r>
            <a:r>
              <a:rPr lang="ko-KR" altLang="en-US" sz="1800" dirty="0"/>
              <a:t>사이→ </a:t>
            </a:r>
            <a:r>
              <a:rPr lang="en-US" altLang="ko-KR" sz="1800" dirty="0"/>
              <a:t>test set accuracy 87.05%</a:t>
            </a:r>
          </a:p>
          <a:p>
            <a:pPr lvl="2"/>
            <a:endParaRPr lang="en-US" altLang="ko-KR" sz="1800" dirty="0"/>
          </a:p>
          <a:p>
            <a:pPr lvl="2"/>
            <a:endParaRPr lang="en-US" altLang="ko-KR" dirty="0"/>
          </a:p>
          <a:p>
            <a:pPr lvl="1"/>
            <a:endParaRPr lang="en-US" altLang="ko-KR" sz="1800" dirty="0"/>
          </a:p>
          <a:p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EF7288-5E79-4CFB-8BDF-7C43EFE6E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365" y="5359295"/>
            <a:ext cx="2848373" cy="1286054"/>
          </a:xfrm>
          <a:prstGeom prst="rect">
            <a:avLst/>
          </a:prstGeom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DCBF7C6A-4ABB-42D1-80ED-3BF32ABA6163}"/>
              </a:ext>
            </a:extLst>
          </p:cNvPr>
          <p:cNvCxnSpPr>
            <a:cxnSpLocks/>
          </p:cNvCxnSpPr>
          <p:nvPr/>
        </p:nvCxnSpPr>
        <p:spPr>
          <a:xfrm rot="10800000">
            <a:off x="6512011" y="5359295"/>
            <a:ext cx="1088356" cy="534880"/>
          </a:xfrm>
          <a:prstGeom prst="curvedConnector3">
            <a:avLst>
              <a:gd name="adj1" fmla="val 9200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1396DAB-920E-4614-B735-A191C989EA36}"/>
              </a:ext>
            </a:extLst>
          </p:cNvPr>
          <p:cNvSpPr txBox="1"/>
          <p:nvPr/>
        </p:nvSpPr>
        <p:spPr>
          <a:xfrm>
            <a:off x="6605787" y="5845321"/>
            <a:ext cx="5734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예시</a:t>
            </a: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FF54FD-B2D2-44C4-AEC3-0EC221EC5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035" y="119293"/>
            <a:ext cx="4750965" cy="214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54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50041-C28C-41BF-8A38-2A0FB100E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0552"/>
          </a:xfrm>
        </p:spPr>
        <p:txBody>
          <a:bodyPr>
            <a:normAutofit/>
          </a:bodyPr>
          <a:lstStyle/>
          <a:p>
            <a:r>
              <a:rPr lang="en-US" sz="2000" dirty="0"/>
              <a:t>Unsupervised</a:t>
            </a:r>
            <a:r>
              <a:rPr lang="ko-KR" altLang="en-US" sz="2000" dirty="0"/>
              <a:t> 결과 </a:t>
            </a:r>
            <a:r>
              <a:rPr lang="en-US" altLang="ko-KR" sz="2000" dirty="0"/>
              <a:t>- </a:t>
            </a:r>
            <a:r>
              <a:rPr lang="ko-KR" altLang="en-US" sz="2000" dirty="0"/>
              <a:t>답이 뻔한 상황들 정리 </a:t>
            </a:r>
            <a:r>
              <a:rPr lang="en-US" altLang="ko-KR" sz="2000" dirty="0"/>
              <a:t>(</a:t>
            </a:r>
            <a:r>
              <a:rPr lang="ko-KR" altLang="en-US" sz="2000" dirty="0"/>
              <a:t>한 </a:t>
            </a:r>
            <a:r>
              <a:rPr lang="en-US" altLang="ko-KR" sz="2000" dirty="0"/>
              <a:t>row</a:t>
            </a:r>
            <a:r>
              <a:rPr lang="ko-KR" altLang="en-US" sz="2000" dirty="0"/>
              <a:t>당 한 </a:t>
            </a:r>
            <a:r>
              <a:rPr lang="en-US" altLang="ko-KR" sz="2000" dirty="0"/>
              <a:t>column</a:t>
            </a:r>
            <a:r>
              <a:rPr lang="ko-KR" altLang="en-US" sz="2000" dirty="0"/>
              <a:t>이 </a:t>
            </a:r>
            <a:r>
              <a:rPr lang="en-US" altLang="ko-KR" sz="2000" dirty="0"/>
              <a:t>1)</a:t>
            </a:r>
            <a:r>
              <a:rPr lang="ko-KR" altLang="en-US" sz="2000" dirty="0"/>
              <a:t> 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D9F6A-7EA7-4254-86A9-7F7F689A1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694" y="1040032"/>
            <a:ext cx="6124662" cy="5494788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pPr lvl="1"/>
            <a:endParaRPr lang="en-US" altLang="ko-KR" sz="1800" dirty="0"/>
          </a:p>
          <a:p>
            <a:pPr lvl="2"/>
            <a:r>
              <a:rPr lang="ko-KR" altLang="en-US" sz="1800" dirty="0"/>
              <a:t>나머지가 </a:t>
            </a:r>
            <a:r>
              <a:rPr lang="en-US" altLang="ko-KR" sz="1800" b="1" dirty="0" err="1"/>
              <a:t>Unif</a:t>
            </a:r>
            <a:r>
              <a:rPr lang="en-US" altLang="ko-KR" sz="1800" b="1" dirty="0"/>
              <a:t>.(0, 0.1)</a:t>
            </a:r>
            <a:r>
              <a:rPr lang="ko-KR" altLang="en-US" sz="1800" b="1" dirty="0"/>
              <a:t> </a:t>
            </a:r>
            <a:r>
              <a:rPr lang="ko-KR" altLang="en-US" sz="1800" dirty="0"/>
              <a:t>→ </a:t>
            </a:r>
            <a:r>
              <a:rPr lang="en-US" altLang="ko-KR" sz="1800" dirty="0"/>
              <a:t>test set accuracy 100%</a:t>
            </a:r>
          </a:p>
          <a:p>
            <a:pPr lvl="2"/>
            <a:r>
              <a:rPr lang="en-US" altLang="ko-KR" sz="1800" dirty="0"/>
              <a:t>…</a:t>
            </a:r>
          </a:p>
          <a:p>
            <a:pPr lvl="2"/>
            <a:r>
              <a:rPr lang="ko-KR" altLang="en-US" sz="1800" dirty="0"/>
              <a:t>나머지가 </a:t>
            </a:r>
            <a:r>
              <a:rPr lang="en-US" altLang="ko-KR" sz="1800" b="1" dirty="0" err="1"/>
              <a:t>Unif</a:t>
            </a:r>
            <a:r>
              <a:rPr lang="en-US" altLang="ko-KR" sz="1800" b="1" dirty="0"/>
              <a:t>.(0, 0.70)</a:t>
            </a:r>
            <a:r>
              <a:rPr lang="ko-KR" altLang="en-US" sz="1800" b="1" dirty="0"/>
              <a:t> </a:t>
            </a:r>
            <a:r>
              <a:rPr lang="ko-KR" altLang="en-US" sz="1800" dirty="0"/>
              <a:t>→ </a:t>
            </a:r>
            <a:r>
              <a:rPr lang="en-US" altLang="ko-KR" sz="1800" dirty="0"/>
              <a:t>test set accuracy 100%</a:t>
            </a:r>
          </a:p>
          <a:p>
            <a:pPr lvl="2"/>
            <a:r>
              <a:rPr lang="ko-KR" altLang="en-US" sz="1800" dirty="0"/>
              <a:t>나머지가 </a:t>
            </a:r>
            <a:r>
              <a:rPr lang="en-US" altLang="ko-KR" sz="1800" b="1" dirty="0" err="1"/>
              <a:t>Unif</a:t>
            </a:r>
            <a:r>
              <a:rPr lang="en-US" altLang="ko-KR" sz="1800" b="1" dirty="0"/>
              <a:t>.(0, 0.75)</a:t>
            </a:r>
            <a:r>
              <a:rPr lang="ko-KR" altLang="en-US" sz="1800" b="1" dirty="0"/>
              <a:t> </a:t>
            </a:r>
            <a:r>
              <a:rPr lang="ko-KR" altLang="en-US" sz="1800" dirty="0"/>
              <a:t>→ </a:t>
            </a:r>
            <a:r>
              <a:rPr lang="en-US" altLang="ko-KR" sz="1800" dirty="0"/>
              <a:t>test set accuracy 99.7%</a:t>
            </a:r>
          </a:p>
          <a:p>
            <a:pPr lvl="2"/>
            <a:r>
              <a:rPr lang="ko-KR" altLang="en-US" sz="1800" dirty="0"/>
              <a:t>나머지가 </a:t>
            </a:r>
            <a:r>
              <a:rPr lang="en-US" altLang="ko-KR" sz="1800" b="1" dirty="0" err="1"/>
              <a:t>Unif</a:t>
            </a:r>
            <a:r>
              <a:rPr lang="en-US" altLang="ko-KR" sz="1800" b="1" dirty="0"/>
              <a:t>.(0, 0.80)</a:t>
            </a:r>
            <a:r>
              <a:rPr lang="ko-KR" altLang="en-US" sz="1800" b="1" dirty="0"/>
              <a:t> </a:t>
            </a:r>
            <a:r>
              <a:rPr lang="ko-KR" altLang="en-US" sz="1800" dirty="0"/>
              <a:t>→ </a:t>
            </a:r>
            <a:r>
              <a:rPr lang="en-US" altLang="ko-KR" sz="1800" dirty="0"/>
              <a:t>test set accuracy 98.45%</a:t>
            </a:r>
          </a:p>
          <a:p>
            <a:pPr lvl="2"/>
            <a:r>
              <a:rPr lang="ko-KR" altLang="en-US" sz="1800" dirty="0"/>
              <a:t>나머지가 </a:t>
            </a:r>
            <a:r>
              <a:rPr lang="en-US" altLang="ko-KR" sz="1800" b="1" dirty="0" err="1"/>
              <a:t>Unif</a:t>
            </a:r>
            <a:r>
              <a:rPr lang="en-US" altLang="ko-KR" sz="1800" b="1" dirty="0"/>
              <a:t>.(0, 0.85)</a:t>
            </a:r>
            <a:r>
              <a:rPr lang="ko-KR" altLang="en-US" sz="1800" b="1" dirty="0"/>
              <a:t> </a:t>
            </a:r>
            <a:r>
              <a:rPr lang="ko-KR" altLang="en-US" sz="1800" dirty="0"/>
              <a:t>→ </a:t>
            </a:r>
            <a:r>
              <a:rPr lang="en-US" altLang="ko-KR" sz="1800" dirty="0"/>
              <a:t>test set accuracy 94.70%</a:t>
            </a:r>
          </a:p>
          <a:p>
            <a:pPr lvl="2"/>
            <a:r>
              <a:rPr lang="ko-KR" altLang="en-US" sz="1800" dirty="0"/>
              <a:t>나머지가 </a:t>
            </a:r>
            <a:r>
              <a:rPr lang="en-US" altLang="ko-KR" sz="1800" b="1" dirty="0" err="1"/>
              <a:t>Unif</a:t>
            </a:r>
            <a:r>
              <a:rPr lang="en-US" altLang="ko-KR" sz="1800" b="1" dirty="0"/>
              <a:t>.(0, 0.90)</a:t>
            </a:r>
            <a:r>
              <a:rPr lang="ko-KR" altLang="en-US" sz="1800" b="1" dirty="0"/>
              <a:t> </a:t>
            </a:r>
            <a:r>
              <a:rPr lang="ko-KR" altLang="en-US" sz="1800" dirty="0"/>
              <a:t>→ </a:t>
            </a:r>
            <a:r>
              <a:rPr lang="en-US" altLang="ko-KR" sz="1800" dirty="0"/>
              <a:t>test set accuracy 87.05%</a:t>
            </a:r>
          </a:p>
          <a:p>
            <a:pPr lvl="2"/>
            <a:r>
              <a:rPr lang="ko-KR" altLang="en-US" sz="1800" dirty="0"/>
              <a:t>나머지가 </a:t>
            </a:r>
            <a:r>
              <a:rPr lang="en-US" altLang="ko-KR" sz="1800" b="1" dirty="0" err="1"/>
              <a:t>Unif</a:t>
            </a:r>
            <a:r>
              <a:rPr lang="en-US" altLang="ko-KR" sz="1800" b="1" dirty="0"/>
              <a:t>.(0, 0.95)</a:t>
            </a:r>
            <a:r>
              <a:rPr lang="ko-KR" altLang="en-US" sz="1800" b="1" dirty="0"/>
              <a:t> </a:t>
            </a:r>
            <a:r>
              <a:rPr lang="ko-KR" altLang="en-US" sz="1800" dirty="0"/>
              <a:t>→ </a:t>
            </a:r>
            <a:r>
              <a:rPr lang="en-US" altLang="ko-KR" sz="1800" dirty="0"/>
              <a:t>test set accuracy 72.75%</a:t>
            </a:r>
          </a:p>
          <a:p>
            <a:pPr lvl="2"/>
            <a:r>
              <a:rPr lang="ko-KR" altLang="en-US" sz="1800" dirty="0"/>
              <a:t>나머지가 </a:t>
            </a:r>
            <a:r>
              <a:rPr lang="en-US" altLang="ko-KR" sz="1800" b="1" dirty="0" err="1"/>
              <a:t>Unif</a:t>
            </a:r>
            <a:r>
              <a:rPr lang="en-US" altLang="ko-KR" sz="1800" b="1" dirty="0"/>
              <a:t>.(0, 1.00)</a:t>
            </a:r>
            <a:r>
              <a:rPr lang="ko-KR" altLang="en-US" sz="1800" b="1" dirty="0"/>
              <a:t> </a:t>
            </a:r>
            <a:r>
              <a:rPr lang="ko-KR" altLang="en-US" sz="1800" dirty="0"/>
              <a:t>→ </a:t>
            </a:r>
            <a:r>
              <a:rPr lang="en-US" altLang="ko-KR" sz="1800" dirty="0"/>
              <a:t>test set accuracy 57.9%</a:t>
            </a:r>
          </a:p>
          <a:p>
            <a:endParaRPr lang="en-US" sz="18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AF44B2D-7648-44D3-8928-F984D7F14FA1}"/>
              </a:ext>
            </a:extLst>
          </p:cNvPr>
          <p:cNvSpPr txBox="1">
            <a:spLocks/>
          </p:cNvSpPr>
          <p:nvPr/>
        </p:nvSpPr>
        <p:spPr>
          <a:xfrm>
            <a:off x="5578679" y="1673400"/>
            <a:ext cx="2525086" cy="480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100%</a:t>
            </a:r>
          </a:p>
          <a:p>
            <a:pPr lvl="2"/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…</a:t>
            </a:r>
          </a:p>
          <a:p>
            <a:pPr lvl="2"/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100%</a:t>
            </a:r>
          </a:p>
          <a:p>
            <a:pPr lvl="2"/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100%</a:t>
            </a:r>
          </a:p>
          <a:p>
            <a:pPr lvl="2"/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99%</a:t>
            </a:r>
          </a:p>
          <a:p>
            <a:pPr lvl="2"/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95.75%</a:t>
            </a:r>
          </a:p>
          <a:p>
            <a:pPr lvl="2"/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90.55%</a:t>
            </a:r>
          </a:p>
          <a:p>
            <a:pPr lvl="2"/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77.95%</a:t>
            </a:r>
          </a:p>
          <a:p>
            <a:pPr lvl="2"/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62.1%</a:t>
            </a:r>
          </a:p>
          <a:p>
            <a:pPr lvl="1"/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AC006B-A645-4D7A-8AF4-FEEB094B479C}"/>
              </a:ext>
            </a:extLst>
          </p:cNvPr>
          <p:cNvSpPr txBox="1"/>
          <p:nvPr/>
        </p:nvSpPr>
        <p:spPr>
          <a:xfrm>
            <a:off x="3532163" y="870490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2" indent="0">
              <a:buNone/>
            </a:pP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(quantizing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</a:rPr>
              <a:t>안하고 제대로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random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인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weight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</a:rPr>
              <a:t>들을 입력해서 학습한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NN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</a:rPr>
              <a:t>을 이용하는 경우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214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55BC20-49EB-4E96-9A3D-04F5A5843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097" y="0"/>
            <a:ext cx="5153554" cy="513565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1B126C8-B6A2-41DE-97F7-9672C469F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05" y="82469"/>
            <a:ext cx="2337486" cy="490552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Latency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03F077-B4D9-4F8C-B90B-2B1911C8B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471" y="643357"/>
            <a:ext cx="5399903" cy="2093261"/>
          </a:xfrm>
        </p:spPr>
        <p:txBody>
          <a:bodyPr>
            <a:normAutofit/>
          </a:bodyPr>
          <a:lstStyle/>
          <a:p>
            <a:r>
              <a:rPr lang="en-US" sz="1800" dirty="0"/>
              <a:t>Relative link power</a:t>
            </a:r>
            <a:r>
              <a:rPr lang="ko-KR" altLang="en-US" sz="1800" dirty="0"/>
              <a:t>가 </a:t>
            </a:r>
            <a:r>
              <a:rPr lang="en-US" sz="1800" dirty="0" err="1"/>
              <a:t>Unif</a:t>
            </a:r>
            <a:r>
              <a:rPr lang="en-US" sz="1800" dirty="0"/>
              <a:t>(0, 0.8) </a:t>
            </a:r>
            <a:r>
              <a:rPr lang="ko-KR" altLang="en-US" sz="1800" dirty="0"/>
              <a:t>일 때 </a:t>
            </a:r>
            <a:r>
              <a:rPr lang="en-US" altLang="ko-KR" sz="1800" dirty="0"/>
              <a:t>2000</a:t>
            </a:r>
            <a:r>
              <a:rPr lang="ko-KR" altLang="en-US" sz="1800" dirty="0"/>
              <a:t>개 샘플을 테스트</a:t>
            </a:r>
            <a:endParaRPr lang="en-US" altLang="ko-KR" sz="1800" dirty="0"/>
          </a:p>
          <a:p>
            <a:r>
              <a:rPr lang="en-US" sz="1800" dirty="0"/>
              <a:t>1, 201, 401 , …., 1801</a:t>
            </a:r>
            <a:r>
              <a:rPr lang="ko-KR" altLang="en-US" sz="1800" dirty="0"/>
              <a:t>번째 샘플 </a:t>
            </a:r>
            <a:r>
              <a:rPr lang="en-US" altLang="ko-KR" sz="1800" dirty="0"/>
              <a:t>(</a:t>
            </a:r>
            <a:r>
              <a:rPr lang="ko-KR" altLang="en-US" sz="1800" dirty="0"/>
              <a:t>총 </a:t>
            </a:r>
            <a:r>
              <a:rPr lang="en-US" altLang="ko-KR" sz="1800" dirty="0"/>
              <a:t>10</a:t>
            </a:r>
            <a:r>
              <a:rPr lang="ko-KR" altLang="en-US" sz="1800" dirty="0"/>
              <a:t>개</a:t>
            </a:r>
            <a:r>
              <a:rPr lang="en-US" altLang="ko-KR" sz="1800" dirty="0"/>
              <a:t>)</a:t>
            </a:r>
            <a:r>
              <a:rPr lang="ko-KR" altLang="en-US" sz="1800" dirty="0"/>
              <a:t>의 </a:t>
            </a:r>
            <a:r>
              <a:rPr lang="en-US" altLang="ko-KR" sz="1800" dirty="0"/>
              <a:t>DNN inference </a:t>
            </a:r>
            <a:r>
              <a:rPr lang="ko-KR" altLang="en-US" sz="1800" dirty="0"/>
              <a:t>시간을 측정해보니 평균 </a:t>
            </a:r>
            <a:r>
              <a:rPr lang="en-US" altLang="ko-KR" sz="1800" dirty="0"/>
              <a:t>0.9937763214ms</a:t>
            </a:r>
            <a:endParaRPr lang="en-US" sz="1800" dirty="0"/>
          </a:p>
          <a:p>
            <a:r>
              <a:rPr lang="en-US" sz="1800" dirty="0"/>
              <a:t>2000</a:t>
            </a:r>
            <a:r>
              <a:rPr lang="ko-KR" altLang="en-US" sz="1800" dirty="0"/>
              <a:t>번의 </a:t>
            </a:r>
            <a:r>
              <a:rPr lang="en-US" altLang="ko-KR" sz="1800" dirty="0"/>
              <a:t>inference</a:t>
            </a:r>
            <a:r>
              <a:rPr lang="ko-KR" altLang="en-US" sz="1800" dirty="0"/>
              <a:t>들에 대배 통째로 시간을 재보니 평균 </a:t>
            </a:r>
            <a:r>
              <a:rPr lang="en-US" altLang="ko-KR" sz="1800" dirty="0"/>
              <a:t>2.18861722946167sec/2000 = 1.0943ms</a:t>
            </a:r>
          </a:p>
          <a:p>
            <a:endParaRPr lang="en-US" sz="1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6E2429-C2BA-442E-BA19-CB8746A33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71" y="2755962"/>
            <a:ext cx="4722514" cy="287151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BAD4C2D-9A3C-4F74-B4F7-C246B7D975B3}"/>
              </a:ext>
            </a:extLst>
          </p:cNvPr>
          <p:cNvSpPr txBox="1">
            <a:spLocks/>
          </p:cNvSpPr>
          <p:nvPr/>
        </p:nvSpPr>
        <p:spPr>
          <a:xfrm>
            <a:off x="146471" y="5960077"/>
            <a:ext cx="9782976" cy="6751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Message passing </a:t>
            </a:r>
            <a:r>
              <a:rPr lang="ko-KR" altLang="en-US" sz="1800" dirty="0"/>
              <a:t>할 때</a:t>
            </a:r>
            <a:r>
              <a:rPr lang="en-US" altLang="ko-KR" sz="1800" dirty="0"/>
              <a:t>:node</a:t>
            </a:r>
            <a:r>
              <a:rPr lang="ko-KR" altLang="en-US" sz="1800" dirty="0"/>
              <a:t>수</a:t>
            </a:r>
            <a:r>
              <a:rPr lang="en-US" altLang="ko-KR" sz="1800" dirty="0"/>
              <a:t>(5) * 10 </a:t>
            </a:r>
            <a:r>
              <a:rPr lang="ko-KR" altLang="en-US" sz="1800" dirty="0"/>
              <a:t>번 돌렸을 때 약 </a:t>
            </a:r>
            <a:r>
              <a:rPr lang="en-US" altLang="ko-KR" sz="1800" dirty="0"/>
              <a:t>8~9ms </a:t>
            </a:r>
            <a:r>
              <a:rPr lang="ko-KR" altLang="en-US" sz="1800" dirty="0"/>
              <a:t>걸림</a:t>
            </a:r>
            <a:endParaRPr lang="en-US" altLang="ko-KR" sz="1800" dirty="0"/>
          </a:p>
          <a:p>
            <a:r>
              <a:rPr lang="ko-KR" altLang="en-US" sz="1800" dirty="0"/>
              <a:t>즉</a:t>
            </a:r>
            <a:r>
              <a:rPr lang="en-US" altLang="ko-KR" sz="1800" dirty="0"/>
              <a:t>, ML </a:t>
            </a:r>
            <a:r>
              <a:rPr lang="ko-KR" altLang="en-US" sz="1800" dirty="0"/>
              <a:t>형태가 대략 </a:t>
            </a:r>
            <a:r>
              <a:rPr lang="en-US" altLang="ko-KR" sz="1800" dirty="0"/>
              <a:t>10</a:t>
            </a:r>
            <a:r>
              <a:rPr lang="ko-KR" altLang="en-US" sz="1800" dirty="0"/>
              <a:t>배 </a:t>
            </a:r>
            <a:r>
              <a:rPr lang="en-US" altLang="ko-KR" sz="1800" dirty="0"/>
              <a:t>(+ </a:t>
            </a:r>
            <a:r>
              <a:rPr lang="ko-KR" altLang="en-US" sz="1800" dirty="0"/>
              <a:t>통신 오버헤드 만큼</a:t>
            </a:r>
            <a:r>
              <a:rPr lang="en-US" altLang="ko-KR" sz="1800" dirty="0"/>
              <a:t>)</a:t>
            </a:r>
            <a:r>
              <a:rPr lang="ko-KR" altLang="en-US" sz="1800" dirty="0"/>
              <a:t>더 빠름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94571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E54864-17B6-4D85-BA49-25011EC7F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27"/>
          <a:stretch/>
        </p:blipFill>
        <p:spPr>
          <a:xfrm>
            <a:off x="665285" y="1114479"/>
            <a:ext cx="4059360" cy="574352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1533FF3-C1D4-409E-8D7B-A25D01E21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05" y="82469"/>
            <a:ext cx="2902126" cy="49055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message </a:t>
            </a:r>
            <a:r>
              <a:rPr lang="ko-KR" altLang="en-US" sz="3200" dirty="0"/>
              <a:t>수렴성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ACC19-7D13-4708-B021-2EEB22CA4B78}"/>
              </a:ext>
            </a:extLst>
          </p:cNvPr>
          <p:cNvSpPr txBox="1"/>
          <p:nvPr/>
        </p:nvSpPr>
        <p:spPr>
          <a:xfrm>
            <a:off x="-117050" y="745147"/>
            <a:ext cx="5125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3</a:t>
            </a:r>
            <a:r>
              <a:rPr lang="ko-KR" altLang="en-US" dirty="0"/>
              <a:t>가지 버젼의 </a:t>
            </a:r>
            <a:r>
              <a:rPr lang="en-US" altLang="ko-KR" dirty="0"/>
              <a:t>matching </a:t>
            </a:r>
            <a:r>
              <a:rPr lang="ko-KR" altLang="en-US" dirty="0"/>
              <a:t>용 </a:t>
            </a:r>
            <a:r>
              <a:rPr lang="en-US" altLang="ko-KR" dirty="0"/>
              <a:t>message update rules: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3EB096-CD2A-4447-9E91-C966B0930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797" y="4864255"/>
            <a:ext cx="3615643" cy="1913114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298C93-A243-42B3-9EE9-2C3B271A1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426" y="47301"/>
            <a:ext cx="3301962" cy="2747983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715450-9C8B-47B4-81F8-4A0FA8060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426" y="2887569"/>
            <a:ext cx="3458042" cy="1875608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D08DD6-EF8A-4109-8F57-7C56837B6119}"/>
              </a:ext>
            </a:extLst>
          </p:cNvPr>
          <p:cNvSpPr txBox="1"/>
          <p:nvPr/>
        </p:nvSpPr>
        <p:spPr>
          <a:xfrm>
            <a:off x="8932169" y="2795284"/>
            <a:ext cx="2225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init</a:t>
            </a:r>
            <a:r>
              <a:rPr lang="en-US" altLang="ko-KR" dirty="0"/>
              <a:t>: alpha, rho = [0]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6D4B83-10BD-4EE2-926B-5D5F4D21AE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4365" y="3154337"/>
            <a:ext cx="2768148" cy="114316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CE45924-D549-4EF1-AFBD-96F38E5AB7AE}"/>
              </a:ext>
            </a:extLst>
          </p:cNvPr>
          <p:cNvCxnSpPr>
            <a:stCxn id="11" idx="1"/>
          </p:cNvCxnSpPr>
          <p:nvPr/>
        </p:nvCxnSpPr>
        <p:spPr>
          <a:xfrm flipH="1">
            <a:off x="4360985" y="1421293"/>
            <a:ext cx="816441" cy="8735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19B29E6-16AE-4172-ACE7-7A133C96EA6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4458536" y="3825373"/>
            <a:ext cx="718890" cy="16965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11C5B15-F73D-47A1-B0C2-89D1B1AC412A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4360987" y="5820812"/>
            <a:ext cx="823810" cy="62394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72D61BC-43DE-4DEE-A3BB-45AFF8E20784}"/>
              </a:ext>
            </a:extLst>
          </p:cNvPr>
          <p:cNvSpPr txBox="1"/>
          <p:nvPr/>
        </p:nvSpPr>
        <p:spPr>
          <a:xfrm>
            <a:off x="8800440" y="6337395"/>
            <a:ext cx="33115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(2) </a:t>
            </a:r>
            <a:r>
              <a:rPr lang="en-US" altLang="ko-KR" dirty="0" err="1"/>
              <a:t>init</a:t>
            </a:r>
            <a:r>
              <a:rPr lang="en-US" altLang="ko-KR" dirty="0"/>
              <a:t>: alpha = w/2 , rho = -w/2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498CBD5-E4A1-4E87-9B67-F12FF9E91C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2169" y="4996809"/>
            <a:ext cx="2819794" cy="114316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79FC06-612E-415D-B8D2-5D14AD8E6CEC}"/>
              </a:ext>
            </a:extLst>
          </p:cNvPr>
          <p:cNvSpPr txBox="1"/>
          <p:nvPr/>
        </p:nvSpPr>
        <p:spPr>
          <a:xfrm>
            <a:off x="8767197" y="4656550"/>
            <a:ext cx="2622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(1) </a:t>
            </a:r>
            <a:r>
              <a:rPr lang="en-US" altLang="ko-KR" dirty="0" err="1"/>
              <a:t>init</a:t>
            </a:r>
            <a:r>
              <a:rPr lang="en-US" altLang="ko-KR" dirty="0"/>
              <a:t>: alpha, rho = [0]</a:t>
            </a: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11174288-DA49-4BF7-B25C-1568E1492F84}"/>
              </a:ext>
            </a:extLst>
          </p:cNvPr>
          <p:cNvCxnSpPr>
            <a:cxnSpLocks/>
            <a:endCxn id="16" idx="3"/>
          </p:cNvCxnSpPr>
          <p:nvPr/>
        </p:nvCxnSpPr>
        <p:spPr>
          <a:xfrm rot="16200000" flipV="1">
            <a:off x="10295031" y="4933399"/>
            <a:ext cx="2796144" cy="381179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10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0C5A584-F771-42FE-A23D-884F4E103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016" y="113926"/>
            <a:ext cx="11800920" cy="490552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REINFORCE (Monte Carlo policy gradient)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EB0E5BE1-B889-4852-BA01-4532BA46E9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81619" y="1407228"/>
                <a:ext cx="5076160" cy="53368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Purely policy-based reinforcement learning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sz="1800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sz="1800" dirty="0"/>
                  <a:t> </a:t>
                </a:r>
                <a:r>
                  <a:rPr lang="ko-KR" altLang="en-US" sz="1800" dirty="0"/>
                  <a:t>인공신경망으로 근사</a:t>
                </a:r>
                <a:endParaRPr lang="en-US" altLang="ko-KR" sz="1800" dirty="0"/>
              </a:p>
              <a:p>
                <a:pPr lvl="1"/>
                <a:r>
                  <a:rPr lang="en-US" sz="1800" dirty="0"/>
                  <a:t>Objective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800" dirty="0"/>
                  <a:t>를 직접적으로 최대화</a:t>
                </a:r>
                <a:endParaRPr lang="en-US" altLang="ko-KR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800" dirty="0"/>
                  <a:t> 유도</a:t>
                </a:r>
                <a:r>
                  <a:rPr lang="en-US" altLang="ko-KR" sz="1800" dirty="0"/>
                  <a:t>: </a:t>
                </a:r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primitive formulation</a:t>
                </a:r>
              </a:p>
              <a:p>
                <a:pPr lvl="1"/>
                <a:r>
                  <a:rPr lang="ko-KR" altLang="en-US" sz="1800" dirty="0"/>
                  <a:t>다른 모델들이 이걸 기초로 함</a:t>
                </a:r>
                <a:endParaRPr lang="en-US" sz="1800" dirty="0"/>
              </a:p>
              <a:p>
                <a:r>
                  <a:rPr lang="en-US" sz="1800" dirty="0"/>
                  <a:t>on-policy</a:t>
                </a: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EB0E5BE1-B889-4852-BA01-4532BA46E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619" y="1407228"/>
                <a:ext cx="5076160" cy="5336846"/>
              </a:xfrm>
              <a:prstGeom prst="rect">
                <a:avLst/>
              </a:prstGeom>
              <a:blipFill>
                <a:blip r:embed="rId3"/>
                <a:stretch>
                  <a:fillRect l="-720" t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55F2DC2-5958-4288-AE42-1475ADDB7A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9113285"/>
              </p:ext>
            </p:extLst>
          </p:nvPr>
        </p:nvGraphicFramePr>
        <p:xfrm>
          <a:off x="6535219" y="2333064"/>
          <a:ext cx="3568959" cy="705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9" name="Equation" r:id="rId4" imgW="2311200" imgH="457200" progId="Equation.DSMT4">
                  <p:embed/>
                </p:oleObj>
              </mc:Choice>
              <mc:Fallback>
                <p:oleObj name="Equation" r:id="rId4" imgW="23112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35219" y="2333064"/>
                        <a:ext cx="3568959" cy="7059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1660F4E-5A34-4345-8748-3FAF59DF1E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1680813"/>
              </p:ext>
            </p:extLst>
          </p:nvPr>
        </p:nvGraphicFramePr>
        <p:xfrm>
          <a:off x="6535219" y="3518393"/>
          <a:ext cx="33496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0" name="Equation" r:id="rId6" imgW="1942920" imgH="253800" progId="Equation.DSMT4">
                  <p:embed/>
                </p:oleObj>
              </mc:Choice>
              <mc:Fallback>
                <p:oleObj name="Equation" r:id="rId6" imgW="19429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35219" y="3518393"/>
                        <a:ext cx="3349625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72153BCB-F2F6-4FE2-8FC8-AFA164241D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4434539"/>
              </p:ext>
            </p:extLst>
          </p:nvPr>
        </p:nvGraphicFramePr>
        <p:xfrm>
          <a:off x="6535219" y="3003844"/>
          <a:ext cx="1949353" cy="406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1" name="Equation" r:id="rId8" imgW="1218960" imgH="253800" progId="Equation.DSMT4">
                  <p:embed/>
                </p:oleObj>
              </mc:Choice>
              <mc:Fallback>
                <p:oleObj name="Equation" r:id="rId8" imgW="12189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535219" y="3003844"/>
                        <a:ext cx="1949353" cy="406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BF02944C-EEDE-4059-82A2-1A66B66143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5402597"/>
              </p:ext>
            </p:extLst>
          </p:nvPr>
        </p:nvGraphicFramePr>
        <p:xfrm>
          <a:off x="7687892" y="4118118"/>
          <a:ext cx="4255292" cy="7059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2" name="Equation" r:id="rId10" imgW="2755800" imgH="457200" progId="Equation.DSMT4">
                  <p:embed/>
                </p:oleObj>
              </mc:Choice>
              <mc:Fallback>
                <p:oleObj name="Equation" r:id="rId10" imgW="27558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687892" y="4118118"/>
                        <a:ext cx="4255292" cy="7059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46DB768-18F3-45C3-B735-EB4BF70C05B3}"/>
                  </a:ext>
                </a:extLst>
              </p:cNvPr>
              <p:cNvSpPr txBox="1"/>
              <p:nvPr/>
            </p:nvSpPr>
            <p:spPr>
              <a:xfrm>
                <a:off x="64478" y="1257705"/>
                <a:ext cx="5597768" cy="50353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: state, action, reward at time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=0,1,2,…,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: trajectory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한 </a:t>
                </a:r>
                <a:r>
                  <a:rPr lang="en-US" dirty="0"/>
                  <a:t>episode</a:t>
                </a:r>
                <a:r>
                  <a:rPr lang="ko-KR" altLang="en-US" dirty="0"/>
                  <a:t>는 한 </a:t>
                </a:r>
                <a:r>
                  <a:rPr lang="en-US" altLang="ko-KR" dirty="0"/>
                  <a:t>trajectory</a:t>
                </a:r>
                <a:r>
                  <a:rPr lang="ko-KR" altLang="en-US" dirty="0"/>
                  <a:t> </a:t>
                </a:r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800" dirty="0"/>
                  <a:t>: discount factor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endParaRPr lang="en-US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1</a:t>
                </a:r>
                <a:r>
                  <a:rPr lang="ko-KR" altLang="en-US" dirty="0"/>
                  <a:t>에 가까울 수록 장기적 보상</a:t>
                </a:r>
                <a:endParaRPr lang="en-US" altLang="ko-KR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0</a:t>
                </a:r>
                <a:r>
                  <a:rPr lang="ko-KR" altLang="en-US" dirty="0"/>
                  <a:t>에 가까울 수록 단기적 보상</a:t>
                </a:r>
                <a:endParaRPr lang="en-US" altLang="ko-KR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Learning</a:t>
                </a:r>
                <a:r>
                  <a:rPr lang="ko-KR" altLang="en-US" dirty="0"/>
                  <a:t> 가능 요소 </a:t>
                </a:r>
                <a:r>
                  <a:rPr lang="en-US" altLang="ko-KR" dirty="0"/>
                  <a:t>(RL </a:t>
                </a:r>
                <a:r>
                  <a:rPr lang="ko-KR" altLang="en-US" dirty="0"/>
                  <a:t>접근 방식의 분류</a:t>
                </a:r>
                <a:r>
                  <a:rPr lang="en-US" altLang="ko-KR" dirty="0"/>
                  <a:t>):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u="sng" dirty="0"/>
                  <a:t>Policy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Value (SARSA, DQN,...)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Model/environment (</a:t>
                </a:r>
                <a:r>
                  <a:rPr lang="en-US" dirty="0" err="1"/>
                  <a:t>iLQR,MPC</a:t>
                </a:r>
                <a:r>
                  <a:rPr lang="en-US" dirty="0"/>
                  <a:t>, MCTS,...)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Policy + value (Actor-Critic, TRPO, PPO,...)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Model + value and/or policy (Dyna-Q, VPN,...)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46DB768-18F3-45C3-B735-EB4BF70C0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8" y="1257705"/>
                <a:ext cx="5597768" cy="5035353"/>
              </a:xfrm>
              <a:prstGeom prst="rect">
                <a:avLst/>
              </a:prstGeom>
              <a:blipFill>
                <a:blip r:embed="rId12"/>
                <a:stretch>
                  <a:fillRect l="-763" b="-9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itle 1">
            <a:extLst>
              <a:ext uri="{FF2B5EF4-FFF2-40B4-BE49-F238E27FC236}">
                <a16:creationId xmlns:a16="http://schemas.microsoft.com/office/drawing/2014/main" id="{E53ED782-C860-464C-8A80-95E14A17151E}"/>
              </a:ext>
            </a:extLst>
          </p:cNvPr>
          <p:cNvSpPr txBox="1">
            <a:spLocks/>
          </p:cNvSpPr>
          <p:nvPr/>
        </p:nvSpPr>
        <p:spPr>
          <a:xfrm>
            <a:off x="64476" y="862737"/>
            <a:ext cx="4630615" cy="490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u="sng" dirty="0"/>
              <a:t>기본적 </a:t>
            </a:r>
            <a:r>
              <a:rPr lang="en-US" altLang="ko-KR" sz="2400" u="sng" dirty="0"/>
              <a:t>MDP formulation (reminder)</a:t>
            </a:r>
            <a:endParaRPr lang="en-US" sz="2400" u="sng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0B1F920C-6563-4025-871F-792DF20CC6D5}"/>
              </a:ext>
            </a:extLst>
          </p:cNvPr>
          <p:cNvSpPr txBox="1">
            <a:spLocks/>
          </p:cNvSpPr>
          <p:nvPr/>
        </p:nvSpPr>
        <p:spPr>
          <a:xfrm>
            <a:off x="5834371" y="862737"/>
            <a:ext cx="4362626" cy="490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u="sng" dirty="0"/>
              <a:t>REINFORCE algorithm</a:t>
            </a:r>
            <a:endParaRPr lang="en-US" sz="2400" u="sng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911965-DFE2-43C3-8580-6CFC3ACF96EE}"/>
              </a:ext>
            </a:extLst>
          </p:cNvPr>
          <p:cNvCxnSpPr/>
          <p:nvPr/>
        </p:nvCxnSpPr>
        <p:spPr>
          <a:xfrm>
            <a:off x="5662246" y="694592"/>
            <a:ext cx="0" cy="61634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218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A0C5A584-F771-42FE-A23D-884F4E1037F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64704" y="82469"/>
                <a:ext cx="11800920" cy="490552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sz="3200" dirty="0"/>
                  <a:t>REINFORCE - Cartpole </a:t>
                </a:r>
                <a:r>
                  <a:rPr lang="ko-KR" altLang="en-US" sz="3200" dirty="0"/>
                  <a:t>예시 </a:t>
                </a:r>
                <a:r>
                  <a:rPr lang="en-US" altLang="ko-KR" sz="3200" dirty="0"/>
                  <a:t>(Bernoulli distribution policy; action </a:t>
                </a:r>
                <a14:m>
                  <m:oMath xmlns:m="http://schemas.openxmlformats.org/officeDocument/2006/math"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ko-KR" sz="3200" dirty="0"/>
                  <a:t> {left, right} )</a:t>
                </a:r>
                <a:endParaRPr lang="en-US" sz="3200" dirty="0"/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A0C5A584-F771-42FE-A23D-884F4E1037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4704" y="82469"/>
                <a:ext cx="11800920" cy="490552"/>
              </a:xfrm>
              <a:blipFill>
                <a:blip r:embed="rId2"/>
                <a:stretch>
                  <a:fillRect l="-1136" t="-25000" r="-517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CE4B1B32-46C1-4B92-A841-B9D0323C1004}"/>
              </a:ext>
            </a:extLst>
          </p:cNvPr>
          <p:cNvSpPr txBox="1">
            <a:spLocks/>
          </p:cNvSpPr>
          <p:nvPr/>
        </p:nvSpPr>
        <p:spPr>
          <a:xfrm>
            <a:off x="125194" y="3689691"/>
            <a:ext cx="5076160" cy="610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REINFORCE reward vs episode: (</a:t>
            </a:r>
            <a:r>
              <a:rPr lang="ko-KR" altLang="en-US" sz="1800" dirty="0"/>
              <a:t>초반 </a:t>
            </a:r>
            <a:r>
              <a:rPr lang="en-US" altLang="ko-KR" sz="1800" dirty="0"/>
              <a:t>300episodes)</a:t>
            </a:r>
            <a:br>
              <a:rPr lang="en-US" altLang="ko-KR" sz="1800" dirty="0"/>
            </a:br>
            <a:r>
              <a:rPr lang="en-US" altLang="ko-KR" sz="1800" dirty="0"/>
              <a:t>reward</a:t>
            </a:r>
            <a:r>
              <a:rPr lang="ko-KR" altLang="en-US" sz="1800" dirty="0"/>
              <a:t>와 </a:t>
            </a:r>
            <a:r>
              <a:rPr lang="en-US" altLang="ko-KR" sz="1800" dirty="0"/>
              <a:t>loss</a:t>
            </a:r>
            <a:r>
              <a:rPr lang="ko-KR" altLang="en-US" sz="1800" dirty="0"/>
              <a:t>의 경향성 유사</a:t>
            </a:r>
            <a:endParaRPr lang="en-US" sz="18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D885041-5D6E-4852-985D-1B190CA77214}"/>
              </a:ext>
            </a:extLst>
          </p:cNvPr>
          <p:cNvSpPr txBox="1">
            <a:spLocks/>
          </p:cNvSpPr>
          <p:nvPr/>
        </p:nvSpPr>
        <p:spPr>
          <a:xfrm>
            <a:off x="5326220" y="3691836"/>
            <a:ext cx="4503581" cy="624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policy </a:t>
            </a:r>
            <a:r>
              <a:rPr lang="ko-KR" altLang="en-US" sz="1800" dirty="0"/>
              <a:t>학습 진행 </a:t>
            </a:r>
            <a:r>
              <a:rPr lang="en-US" altLang="ko-KR" sz="1800" dirty="0"/>
              <a:t>(2000 episodes)</a:t>
            </a:r>
            <a:br>
              <a:rPr lang="en-US" altLang="ko-KR" sz="1800" dirty="0"/>
            </a:br>
            <a:r>
              <a:rPr lang="en-US" altLang="ko-KR" sz="1800" dirty="0"/>
              <a:t>(log-probability</a:t>
            </a:r>
            <a:r>
              <a:rPr lang="ko-KR" altLang="en-US" sz="1800" dirty="0"/>
              <a:t>합이 </a:t>
            </a:r>
            <a:r>
              <a:rPr lang="en-US" altLang="ko-KR" sz="1800" dirty="0"/>
              <a:t>0</a:t>
            </a:r>
            <a:r>
              <a:rPr lang="ko-KR" altLang="en-US" sz="1800" dirty="0"/>
              <a:t>에 가까워짐</a:t>
            </a:r>
            <a:r>
              <a:rPr lang="en-US" altLang="ko-KR" sz="1800" dirty="0"/>
              <a:t>)</a:t>
            </a: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18FD14-0CAF-4D01-A30A-604411605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94" y="4274246"/>
            <a:ext cx="4782858" cy="25304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B31865-AAF7-42D9-A2E7-994940E5B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354" y="4282536"/>
            <a:ext cx="4802337" cy="25146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5A526E97-1895-4024-8CAF-F999DDA524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76" y="1331111"/>
                <a:ext cx="562176" cy="44483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5A526E97-1895-4024-8CAF-F999DDA524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76" y="1331111"/>
                <a:ext cx="562176" cy="444834"/>
              </a:xfr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B6B5D8-5B5E-4E9E-8916-F46C431AF87F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>
            <a:off x="861652" y="1553528"/>
            <a:ext cx="370458" cy="1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E7FA6D4E-7F1E-48B9-8BF4-84EDD6533C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32110" y="1307773"/>
                <a:ext cx="1051767" cy="49388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E7FA6D4E-7F1E-48B9-8BF4-84EDD6533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110" y="1307773"/>
                <a:ext cx="1051767" cy="493885"/>
              </a:xfrm>
              <a:prstGeom prst="rect">
                <a:avLst/>
              </a:prstGeom>
              <a:blipFill>
                <a:blip r:embed="rId6"/>
                <a:stretch>
                  <a:fillRect l="-2286" r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870025-CA2E-4FA3-BA07-F7CF129AD12B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 flipV="1">
            <a:off x="2283877" y="1551578"/>
            <a:ext cx="932634" cy="3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E0B7E974-DB58-4A20-8B7E-3810C302C9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16511" y="1358906"/>
                <a:ext cx="372201" cy="385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E0B7E974-DB58-4A20-8B7E-3810C302C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511" y="1358906"/>
                <a:ext cx="372201" cy="3853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41CC3EA-327D-48DD-B995-63D68D548D5B}"/>
              </a:ext>
            </a:extLst>
          </p:cNvPr>
          <p:cNvCxnSpPr>
            <a:cxnSpLocks/>
            <a:stCxn id="21" idx="0"/>
            <a:endCxn id="13" idx="3"/>
          </p:cNvCxnSpPr>
          <p:nvPr/>
        </p:nvCxnSpPr>
        <p:spPr>
          <a:xfrm rot="16200000" flipH="1" flipV="1">
            <a:off x="3019195" y="-772295"/>
            <a:ext cx="168279" cy="4483365"/>
          </a:xfrm>
          <a:prstGeom prst="bentConnector4">
            <a:avLst>
              <a:gd name="adj1" fmla="val -135846"/>
              <a:gd name="adj2" fmla="val 9987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FF146E26-5807-4DB0-B1F9-29902911D5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9001" y="1385249"/>
                <a:ext cx="1172031" cy="3384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𝑒𝑤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𝑠𝑡𝑎𝑡𝑒</m:t>
                      </m:r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FF146E26-5807-4DB0-B1F9-29902911D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9001" y="1385249"/>
                <a:ext cx="1172031" cy="338485"/>
              </a:xfrm>
              <a:prstGeom prst="rect">
                <a:avLst/>
              </a:prstGeom>
              <a:blipFill>
                <a:blip r:embed="rId8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AFE69DC-358C-47B6-AE5F-5CCEA09C5FD4}"/>
                  </a:ext>
                </a:extLst>
              </p:cNvPr>
              <p:cNvSpPr txBox="1"/>
              <p:nvPr/>
            </p:nvSpPr>
            <p:spPr>
              <a:xfrm>
                <a:off x="4759001" y="1702842"/>
                <a:ext cx="14131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𝑟𝑒𝑤𝑎𝑟𝑑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(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AFE69DC-358C-47B6-AE5F-5CCEA09C5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9001" y="1702842"/>
                <a:ext cx="1413199" cy="369332"/>
              </a:xfrm>
              <a:prstGeom prst="rect">
                <a:avLst/>
              </a:prstGeom>
              <a:blipFill>
                <a:blip r:embed="rId9"/>
                <a:stretch>
                  <a:fillRect l="-431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C308D99-94CA-49DF-AE22-C1C326C0EEED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>
            <a:off x="3588712" y="1551578"/>
            <a:ext cx="1170289" cy="2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D240905-7C29-4025-9106-FEE7FCF533AC}"/>
              </a:ext>
            </a:extLst>
          </p:cNvPr>
          <p:cNvCxnSpPr>
            <a:cxnSpLocks/>
            <a:stCxn id="18" idx="3"/>
            <a:endCxn id="54" idx="1"/>
          </p:cNvCxnSpPr>
          <p:nvPr/>
        </p:nvCxnSpPr>
        <p:spPr>
          <a:xfrm>
            <a:off x="3588712" y="1551578"/>
            <a:ext cx="1170289" cy="335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E5835A0-B74B-4C17-A2DA-D384ABF67D2D}"/>
              </a:ext>
            </a:extLst>
          </p:cNvPr>
          <p:cNvCxnSpPr>
            <a:cxnSpLocks/>
            <a:stCxn id="54" idx="3"/>
            <a:endCxn id="99" idx="1"/>
          </p:cNvCxnSpPr>
          <p:nvPr/>
        </p:nvCxnSpPr>
        <p:spPr>
          <a:xfrm>
            <a:off x="6172200" y="1887508"/>
            <a:ext cx="745476" cy="326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7A044A-AB9E-41DB-B2B7-1F68DCA69BDC}"/>
                  </a:ext>
                </a:extLst>
              </p:cNvPr>
              <p:cNvSpPr txBox="1"/>
              <p:nvPr/>
            </p:nvSpPr>
            <p:spPr>
              <a:xfrm>
                <a:off x="2830075" y="2012911"/>
                <a:ext cx="15245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7A044A-AB9E-41DB-B2B7-1F68DCA69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075" y="2012911"/>
                <a:ext cx="1524569" cy="369332"/>
              </a:xfrm>
              <a:prstGeom prst="rect">
                <a:avLst/>
              </a:prstGeom>
              <a:blipFill>
                <a:blip r:embed="rId10"/>
                <a:stretch>
                  <a:fillRect l="-800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017D9FF6-8A6A-445C-89A6-937CBB8A3CB9}"/>
              </a:ext>
            </a:extLst>
          </p:cNvPr>
          <p:cNvSpPr txBox="1">
            <a:spLocks/>
          </p:cNvSpPr>
          <p:nvPr/>
        </p:nvSpPr>
        <p:spPr>
          <a:xfrm>
            <a:off x="2232960" y="1308936"/>
            <a:ext cx="996581" cy="33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0" dirty="0"/>
              <a:t>sampling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AA3A600-A567-4EA8-A06B-24FA2E9CC6ED}"/>
              </a:ext>
            </a:extLst>
          </p:cNvPr>
          <p:cNvCxnSpPr>
            <a:cxnSpLocks/>
            <a:stCxn id="74" idx="3"/>
            <a:endCxn id="99" idx="1"/>
          </p:cNvCxnSpPr>
          <p:nvPr/>
        </p:nvCxnSpPr>
        <p:spPr>
          <a:xfrm>
            <a:off x="4354644" y="2197577"/>
            <a:ext cx="2563032" cy="168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6E77C96-53E9-469F-B936-8F6331658E1C}"/>
                  </a:ext>
                </a:extLst>
              </p:cNvPr>
              <p:cNvSpPr txBox="1"/>
              <p:nvPr/>
            </p:nvSpPr>
            <p:spPr>
              <a:xfrm>
                <a:off x="6917676" y="1832169"/>
                <a:ext cx="3316571" cy="764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i="1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6E77C96-53E9-469F-B936-8F6331658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676" y="1832169"/>
                <a:ext cx="3316571" cy="76450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Rectangle 103">
            <a:extLst>
              <a:ext uri="{FF2B5EF4-FFF2-40B4-BE49-F238E27FC236}">
                <a16:creationId xmlns:a16="http://schemas.microsoft.com/office/drawing/2014/main" id="{75FBB073-0DBC-4EEB-806C-AE92F8EA4C01}"/>
              </a:ext>
            </a:extLst>
          </p:cNvPr>
          <p:cNvSpPr/>
          <p:nvPr/>
        </p:nvSpPr>
        <p:spPr>
          <a:xfrm>
            <a:off x="299476" y="1055076"/>
            <a:ext cx="6294755" cy="140838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052A58C3-3AD0-43A6-A8BE-F940417EFD3A}"/>
              </a:ext>
            </a:extLst>
          </p:cNvPr>
          <p:cNvSpPr txBox="1">
            <a:spLocks/>
          </p:cNvSpPr>
          <p:nvPr/>
        </p:nvSpPr>
        <p:spPr>
          <a:xfrm>
            <a:off x="125194" y="826161"/>
            <a:ext cx="1413199" cy="33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0" dirty="0">
                <a:solidFill>
                  <a:schemeClr val="accent1"/>
                </a:solidFill>
              </a:rPr>
              <a:t>timestep loop</a:t>
            </a:r>
          </a:p>
        </p:txBody>
      </p: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0260E97-499A-4703-93F0-3C4DE00118B2}"/>
              </a:ext>
            </a:extLst>
          </p:cNvPr>
          <p:cNvCxnSpPr>
            <a:cxnSpLocks/>
            <a:stCxn id="99" idx="2"/>
            <a:endCxn id="16" idx="2"/>
          </p:cNvCxnSpPr>
          <p:nvPr/>
        </p:nvCxnSpPr>
        <p:spPr>
          <a:xfrm rot="5400000" flipH="1">
            <a:off x="4769470" y="-1209818"/>
            <a:ext cx="795016" cy="6817968"/>
          </a:xfrm>
          <a:prstGeom prst="bentConnector3">
            <a:avLst>
              <a:gd name="adj1" fmla="val -2875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Content Placeholder 2">
            <a:extLst>
              <a:ext uri="{FF2B5EF4-FFF2-40B4-BE49-F238E27FC236}">
                <a16:creationId xmlns:a16="http://schemas.microsoft.com/office/drawing/2014/main" id="{A485A0B8-16B3-40EA-BD60-DB2110A4220A}"/>
              </a:ext>
            </a:extLst>
          </p:cNvPr>
          <p:cNvSpPr txBox="1">
            <a:spLocks/>
          </p:cNvSpPr>
          <p:nvPr/>
        </p:nvSpPr>
        <p:spPr>
          <a:xfrm>
            <a:off x="3229541" y="2579140"/>
            <a:ext cx="3213593" cy="33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0" dirty="0"/>
              <a:t>back prop: </a:t>
            </a:r>
            <a:r>
              <a:rPr lang="en-US" sz="1400" b="1" dirty="0"/>
              <a:t>minimize</a:t>
            </a:r>
            <a:r>
              <a:rPr lang="en-US" sz="1400" b="0" dirty="0"/>
              <a:t> loss: toward 0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82AE012-885F-455B-A711-EDAB44FCC065}"/>
              </a:ext>
            </a:extLst>
          </p:cNvPr>
          <p:cNvSpPr/>
          <p:nvPr/>
        </p:nvSpPr>
        <p:spPr>
          <a:xfrm>
            <a:off x="161991" y="827563"/>
            <a:ext cx="10010709" cy="224794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ontent Placeholder 2">
            <a:extLst>
              <a:ext uri="{FF2B5EF4-FFF2-40B4-BE49-F238E27FC236}">
                <a16:creationId xmlns:a16="http://schemas.microsoft.com/office/drawing/2014/main" id="{D873AEF8-C06D-4537-BB08-6A455FC781FE}"/>
              </a:ext>
            </a:extLst>
          </p:cNvPr>
          <p:cNvSpPr txBox="1">
            <a:spLocks/>
          </p:cNvSpPr>
          <p:nvPr/>
        </p:nvSpPr>
        <p:spPr>
          <a:xfrm>
            <a:off x="-53321" y="577881"/>
            <a:ext cx="1413199" cy="33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0" dirty="0">
                <a:solidFill>
                  <a:schemeClr val="accent6"/>
                </a:solidFill>
              </a:rPr>
              <a:t>episode loop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759511F-F4F0-435F-8034-3B51BF0E3A76}"/>
                  </a:ext>
                </a:extLst>
              </p:cNvPr>
              <p:cNvSpPr txBox="1"/>
              <p:nvPr/>
            </p:nvSpPr>
            <p:spPr>
              <a:xfrm>
                <a:off x="8260992" y="1426200"/>
                <a:ext cx="8127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(−∞, 0]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759511F-F4F0-435F-8034-3B51BF0E3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992" y="1426200"/>
                <a:ext cx="812723" cy="276999"/>
              </a:xfrm>
              <a:prstGeom prst="rect">
                <a:avLst/>
              </a:prstGeom>
              <a:blipFill>
                <a:blip r:embed="rId12"/>
                <a:stretch>
                  <a:fillRect l="-9774" t="-4444" r="-10526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460A7D2F-3503-45A5-AC8A-C79A7B80B159}"/>
              </a:ext>
            </a:extLst>
          </p:cNvPr>
          <p:cNvCxnSpPr>
            <a:stCxn id="119" idx="2"/>
          </p:cNvCxnSpPr>
          <p:nvPr/>
        </p:nvCxnSpPr>
        <p:spPr>
          <a:xfrm>
            <a:off x="8667354" y="1703199"/>
            <a:ext cx="0" cy="248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75B71FCE-C912-4590-A952-121EA148F38F}"/>
                  </a:ext>
                </a:extLst>
              </p:cNvPr>
              <p:cNvSpPr txBox="1"/>
              <p:nvPr/>
            </p:nvSpPr>
            <p:spPr>
              <a:xfrm>
                <a:off x="9285215" y="1426200"/>
                <a:ext cx="8127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highlight>
                            <a:srgbClr val="FF00FF"/>
                          </a:highlight>
                          <a:latin typeface="Cambria Math" panose="02040503050406030204" pitchFamily="18" charset="0"/>
                        </a:rPr>
                        <m:t>[0, 200]</m:t>
                      </m:r>
                    </m:oMath>
                  </m:oMathPara>
                </a14:m>
                <a:endParaRPr lang="en-US" dirty="0">
                  <a:highlight>
                    <a:srgbClr val="FF00FF"/>
                  </a:highlight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75B71FCE-C912-4590-A952-121EA148F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5215" y="1426200"/>
                <a:ext cx="812723" cy="276999"/>
              </a:xfrm>
              <a:prstGeom prst="rect">
                <a:avLst/>
              </a:prstGeom>
              <a:blipFill>
                <a:blip r:embed="rId13"/>
                <a:stretch>
                  <a:fillRect l="-9774" t="-4444" r="-11278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DF2CDCEB-D237-4A90-8777-041CAD2D4064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9691577" y="1703199"/>
            <a:ext cx="138224" cy="24833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EB4CBB24-5FCE-4759-A79D-1913A420A912}"/>
                  </a:ext>
                </a:extLst>
              </p:cNvPr>
              <p:cNvSpPr txBox="1"/>
              <p:nvPr/>
            </p:nvSpPr>
            <p:spPr>
              <a:xfrm>
                <a:off x="8849053" y="3106015"/>
                <a:ext cx="3316571" cy="830997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200" i="1" dirty="0">
                    <a:highlight>
                      <a:srgbClr val="FFFF00"/>
                    </a:highlight>
                    <a:latin typeface="Cambria Math" panose="02040503050406030204" pitchFamily="18" charset="0"/>
                  </a:rPr>
                  <a:t>200</a:t>
                </a:r>
                <a:r>
                  <a:rPr lang="ko-KR" altLang="en-US" sz="1200" i="1" dirty="0">
                    <a:highlight>
                      <a:srgbClr val="FFFF00"/>
                    </a:highlight>
                    <a:latin typeface="Cambria Math" panose="02040503050406030204" pitchFamily="18" charset="0"/>
                  </a:rPr>
                  <a:t>회 </a:t>
                </a:r>
                <a:r>
                  <a:rPr lang="en-US" altLang="ko-KR" sz="1200" i="1" dirty="0">
                    <a:highlight>
                      <a:srgbClr val="FFFF00"/>
                    </a:highlight>
                    <a:latin typeface="Cambria Math" panose="02040503050406030204" pitchFamily="18" charset="0"/>
                  </a:rPr>
                  <a:t>Bernoulli sampling </a:t>
                </a:r>
                <a:r>
                  <a:rPr lang="ko-KR" altLang="en-US" sz="1200" i="1" dirty="0">
                    <a:highlight>
                      <a:srgbClr val="FFFF00"/>
                    </a:highlight>
                    <a:latin typeface="Cambria Math" panose="02040503050406030204" pitchFamily="18" charset="0"/>
                  </a:rPr>
                  <a:t>예시</a:t>
                </a:r>
                <a:endParaRPr lang="en-US" sz="1200" i="1" dirty="0">
                  <a:highlight>
                    <a:srgbClr val="FFFF00"/>
                  </a:highlight>
                  <a:latin typeface="Cambria Math" panose="02040503050406030204" pitchFamily="18" charset="0"/>
                </a:endParaRPr>
              </a:p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</m:func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∗100+</m:t>
                    </m:r>
                    <m:func>
                      <m:func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</m:func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∗100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=−60.21</m:t>
                    </m:r>
                  </m:oMath>
                </a14:m>
                <a:endParaRPr lang="en-US" sz="1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0.1</m:t>
                            </m:r>
                          </m:e>
                        </m:d>
                      </m:e>
                    </m:func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∗20+</m:t>
                    </m:r>
                    <m:func>
                      <m:func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</m:t>
                            </m:r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e>
                        </m:d>
                      </m:e>
                    </m:func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18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=−28.24</m:t>
                    </m:r>
                  </m:oMath>
                </a14:m>
                <a:endParaRPr lang="en-US" sz="1200" dirty="0"/>
              </a:p>
              <a:p>
                <a:pPr marL="342900" indent="-342900">
                  <a:buFontTx/>
                  <a:buAutoNum type="arabicPeriod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0.01</m:t>
                            </m:r>
                          </m:e>
                        </m:d>
                      </m:e>
                    </m:func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∗2+</m:t>
                    </m:r>
                    <m:func>
                      <m:func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</m:t>
                            </m:r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99</m:t>
                            </m:r>
                          </m:e>
                        </m:d>
                      </m:e>
                    </m:func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198=−4.</m:t>
                    </m:r>
                    <m:r>
                      <a:rPr lang="en-US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86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EB4CBB24-5FCE-4759-A79D-1913A420A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053" y="3106015"/>
                <a:ext cx="3316571" cy="830997"/>
              </a:xfrm>
              <a:prstGeom prst="rect">
                <a:avLst/>
              </a:prstGeom>
              <a:blipFill>
                <a:blip r:embed="rId14"/>
                <a:stretch>
                  <a:fillRect t="-725" b="-3623"/>
                </a:stretch>
              </a:blip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0DD4BBC-CBD3-480D-BC78-D9FEDA3466C6}"/>
              </a:ext>
            </a:extLst>
          </p:cNvPr>
          <p:cNvCxnSpPr>
            <a:cxnSpLocks/>
            <a:stCxn id="92" idx="2"/>
            <a:endCxn id="74" idx="1"/>
          </p:cNvCxnSpPr>
          <p:nvPr/>
        </p:nvCxnSpPr>
        <p:spPr>
          <a:xfrm>
            <a:off x="2731251" y="1647421"/>
            <a:ext cx="98824" cy="550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Content Placeholder 2">
            <a:extLst>
              <a:ext uri="{FF2B5EF4-FFF2-40B4-BE49-F238E27FC236}">
                <a16:creationId xmlns:a16="http://schemas.microsoft.com/office/drawing/2014/main" id="{ADA21204-B26E-4E8F-A328-D937AEE69B3F}"/>
              </a:ext>
            </a:extLst>
          </p:cNvPr>
          <p:cNvSpPr txBox="1">
            <a:spLocks/>
          </p:cNvSpPr>
          <p:nvPr/>
        </p:nvSpPr>
        <p:spPr>
          <a:xfrm>
            <a:off x="3864827" y="1301922"/>
            <a:ext cx="568636" cy="33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0" dirty="0"/>
              <a:t>env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ACD33499-754F-4D43-9690-9E5F908A01FF}"/>
              </a:ext>
            </a:extLst>
          </p:cNvPr>
          <p:cNvSpPr/>
          <p:nvPr/>
        </p:nvSpPr>
        <p:spPr>
          <a:xfrm>
            <a:off x="11500338" y="3689691"/>
            <a:ext cx="439616" cy="247321"/>
          </a:xfrm>
          <a:prstGeom prst="ellipse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19E8CEBB-E406-465D-819E-7677D7C1B81A}"/>
              </a:ext>
            </a:extLst>
          </p:cNvPr>
          <p:cNvCxnSpPr/>
          <p:nvPr/>
        </p:nvCxnSpPr>
        <p:spPr>
          <a:xfrm flipH="1">
            <a:off x="9829801" y="3937012"/>
            <a:ext cx="1890345" cy="2147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F0F6D6AE-E937-4407-815D-1620726CF0E1}"/>
                  </a:ext>
                </a:extLst>
              </p:cNvPr>
              <p:cNvSpPr txBox="1"/>
              <p:nvPr/>
            </p:nvSpPr>
            <p:spPr>
              <a:xfrm>
                <a:off x="9760689" y="4932771"/>
                <a:ext cx="255856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−4.86∗</m:t>
                      </m:r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𝑟𝑒𝑤𝑎𝑟</m:t>
                      </m:r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𝑚𝑎𝑥</m:t>
                          </m:r>
                        </m:sub>
                      </m:sSub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−972.85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F0F6D6AE-E937-4407-815D-1620726CF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0689" y="4932771"/>
                <a:ext cx="2558561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1227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0C5A584-F771-42FE-A23D-884F4E103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04" y="82469"/>
            <a:ext cx="11800920" cy="49055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REINFORCE – (very primitive) bipartite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5A526E97-1895-4024-8CAF-F999DDA524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76" y="4792002"/>
                <a:ext cx="562176" cy="44483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5A526E97-1895-4024-8CAF-F999DDA524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76" y="4792002"/>
                <a:ext cx="562176" cy="44483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B6B5D8-5B5E-4E9E-8916-F46C431AF87F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>
            <a:off x="861652" y="5014419"/>
            <a:ext cx="370458" cy="1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E7FA6D4E-7F1E-48B9-8BF4-84EDD6533C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32110" y="4768664"/>
                <a:ext cx="1051767" cy="49388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E7FA6D4E-7F1E-48B9-8BF4-84EDD6533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110" y="4768664"/>
                <a:ext cx="1051767" cy="493885"/>
              </a:xfrm>
              <a:prstGeom prst="rect">
                <a:avLst/>
              </a:prstGeom>
              <a:blipFill>
                <a:blip r:embed="rId3"/>
                <a:stretch>
                  <a:fillRect l="-2286" r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870025-CA2E-4FA3-BA07-F7CF129AD12B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 flipV="1">
            <a:off x="2283877" y="5012469"/>
            <a:ext cx="932634" cy="3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E0B7E974-DB58-4A20-8B7E-3810C302C9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16511" y="4819797"/>
                <a:ext cx="372201" cy="385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E0B7E974-DB58-4A20-8B7E-3810C302C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511" y="4819797"/>
                <a:ext cx="372201" cy="3853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41CC3EA-327D-48DD-B995-63D68D548D5B}"/>
              </a:ext>
            </a:extLst>
          </p:cNvPr>
          <p:cNvCxnSpPr>
            <a:cxnSpLocks/>
            <a:stCxn id="21" idx="0"/>
            <a:endCxn id="13" idx="3"/>
          </p:cNvCxnSpPr>
          <p:nvPr/>
        </p:nvCxnSpPr>
        <p:spPr>
          <a:xfrm rot="16200000" flipH="1" flipV="1">
            <a:off x="3019195" y="2688596"/>
            <a:ext cx="168279" cy="4483365"/>
          </a:xfrm>
          <a:prstGeom prst="bentConnector4">
            <a:avLst>
              <a:gd name="adj1" fmla="val -402210"/>
              <a:gd name="adj2" fmla="val 9987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FF146E26-5807-4DB0-B1F9-29902911D5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9001" y="4846140"/>
                <a:ext cx="1172031" cy="3384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𝑒𝑤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𝑠𝑡𝑎𝑡𝑒</m:t>
                      </m:r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FF146E26-5807-4DB0-B1F9-29902911D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9001" y="4846140"/>
                <a:ext cx="1172031" cy="338485"/>
              </a:xfrm>
              <a:prstGeom prst="rect">
                <a:avLst/>
              </a:prstGeom>
              <a:blipFill>
                <a:blip r:embed="rId5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AFE69DC-358C-47B6-AE5F-5CCEA09C5FD4}"/>
                  </a:ext>
                </a:extLst>
              </p:cNvPr>
              <p:cNvSpPr txBox="1"/>
              <p:nvPr/>
            </p:nvSpPr>
            <p:spPr>
              <a:xfrm>
                <a:off x="4664904" y="5260432"/>
                <a:ext cx="14131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𝑟𝑒𝑤𝑎𝑟𝑑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(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AFE69DC-358C-47B6-AE5F-5CCEA09C5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904" y="5260432"/>
                <a:ext cx="1413199" cy="369332"/>
              </a:xfrm>
              <a:prstGeom prst="rect">
                <a:avLst/>
              </a:prstGeom>
              <a:blipFill>
                <a:blip r:embed="rId6"/>
                <a:stretch>
                  <a:fillRect l="-431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C308D99-94CA-49DF-AE22-C1C326C0EEED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>
            <a:off x="3588712" y="5012469"/>
            <a:ext cx="1170289" cy="2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D240905-7C29-4025-9106-FEE7FCF533AC}"/>
              </a:ext>
            </a:extLst>
          </p:cNvPr>
          <p:cNvCxnSpPr>
            <a:cxnSpLocks/>
            <a:stCxn id="18" idx="3"/>
            <a:endCxn id="54" idx="1"/>
          </p:cNvCxnSpPr>
          <p:nvPr/>
        </p:nvCxnSpPr>
        <p:spPr>
          <a:xfrm>
            <a:off x="3588712" y="5012469"/>
            <a:ext cx="1076192" cy="432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E5835A0-B74B-4C17-A2DA-D384ABF67D2D}"/>
              </a:ext>
            </a:extLst>
          </p:cNvPr>
          <p:cNvCxnSpPr>
            <a:cxnSpLocks/>
            <a:stCxn id="54" idx="3"/>
            <a:endCxn id="99" idx="1"/>
          </p:cNvCxnSpPr>
          <p:nvPr/>
        </p:nvCxnSpPr>
        <p:spPr>
          <a:xfrm>
            <a:off x="6078103" y="5445098"/>
            <a:ext cx="839573" cy="400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7A044A-AB9E-41DB-B2B7-1F68DCA69BDC}"/>
                  </a:ext>
                </a:extLst>
              </p:cNvPr>
              <p:cNvSpPr txBox="1"/>
              <p:nvPr/>
            </p:nvSpPr>
            <p:spPr>
              <a:xfrm>
                <a:off x="2830075" y="5644131"/>
                <a:ext cx="15245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7A044A-AB9E-41DB-B2B7-1F68DCA69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075" y="5644131"/>
                <a:ext cx="1524569" cy="369332"/>
              </a:xfrm>
              <a:prstGeom prst="rect">
                <a:avLst/>
              </a:prstGeom>
              <a:blipFill>
                <a:blip r:embed="rId7"/>
                <a:stretch>
                  <a:fillRect l="-8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017D9FF6-8A6A-445C-89A6-937CBB8A3CB9}"/>
              </a:ext>
            </a:extLst>
          </p:cNvPr>
          <p:cNvSpPr txBox="1">
            <a:spLocks/>
          </p:cNvSpPr>
          <p:nvPr/>
        </p:nvSpPr>
        <p:spPr>
          <a:xfrm>
            <a:off x="2232960" y="4769827"/>
            <a:ext cx="996581" cy="33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0" dirty="0"/>
              <a:t>sampling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AA3A600-A567-4EA8-A06B-24FA2E9CC6ED}"/>
              </a:ext>
            </a:extLst>
          </p:cNvPr>
          <p:cNvCxnSpPr>
            <a:cxnSpLocks/>
            <a:stCxn id="74" idx="3"/>
            <a:endCxn id="99" idx="1"/>
          </p:cNvCxnSpPr>
          <p:nvPr/>
        </p:nvCxnSpPr>
        <p:spPr>
          <a:xfrm>
            <a:off x="4354644" y="5828797"/>
            <a:ext cx="2563032" cy="168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6E77C96-53E9-469F-B936-8F6331658E1C}"/>
                  </a:ext>
                </a:extLst>
              </p:cNvPr>
              <p:cNvSpPr txBox="1"/>
              <p:nvPr/>
            </p:nvSpPr>
            <p:spPr>
              <a:xfrm>
                <a:off x="6917676" y="5463389"/>
                <a:ext cx="3316571" cy="764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i="1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6E77C96-53E9-469F-B936-8F6331658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676" y="5463389"/>
                <a:ext cx="3316571" cy="7645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0260E97-499A-4703-93F0-3C4DE00118B2}"/>
              </a:ext>
            </a:extLst>
          </p:cNvPr>
          <p:cNvCxnSpPr>
            <a:cxnSpLocks/>
            <a:stCxn id="99" idx="2"/>
            <a:endCxn id="16" idx="2"/>
          </p:cNvCxnSpPr>
          <p:nvPr/>
        </p:nvCxnSpPr>
        <p:spPr>
          <a:xfrm rot="5400000" flipH="1">
            <a:off x="4684305" y="2336238"/>
            <a:ext cx="965345" cy="6817968"/>
          </a:xfrm>
          <a:prstGeom prst="bentConnector3">
            <a:avLst>
              <a:gd name="adj1" fmla="val -2368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Content Placeholder 2">
            <a:extLst>
              <a:ext uri="{FF2B5EF4-FFF2-40B4-BE49-F238E27FC236}">
                <a16:creationId xmlns:a16="http://schemas.microsoft.com/office/drawing/2014/main" id="{A485A0B8-16B3-40EA-BD60-DB2110A4220A}"/>
              </a:ext>
            </a:extLst>
          </p:cNvPr>
          <p:cNvSpPr txBox="1">
            <a:spLocks/>
          </p:cNvSpPr>
          <p:nvPr/>
        </p:nvSpPr>
        <p:spPr>
          <a:xfrm>
            <a:off x="3877622" y="6245530"/>
            <a:ext cx="3147432" cy="33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0" dirty="0"/>
              <a:t>back prop: </a:t>
            </a:r>
            <a:r>
              <a:rPr lang="en-US" sz="1400" b="1" dirty="0"/>
              <a:t>minimize</a:t>
            </a:r>
            <a:r>
              <a:rPr lang="en-US" sz="1400" b="0" dirty="0"/>
              <a:t> loss : toward 0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759511F-F4F0-435F-8034-3B51BF0E3A76}"/>
                  </a:ext>
                </a:extLst>
              </p:cNvPr>
              <p:cNvSpPr txBox="1"/>
              <p:nvPr/>
            </p:nvSpPr>
            <p:spPr>
              <a:xfrm>
                <a:off x="8234616" y="5057420"/>
                <a:ext cx="8960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(−∞,</m:t>
                      </m:r>
                      <m:r>
                        <a:rPr lang="en-US" i="1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∞</m:t>
                      </m:r>
                      <m:r>
                        <a:rPr lang="en-US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759511F-F4F0-435F-8034-3B51BF0E3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616" y="5057420"/>
                <a:ext cx="896079" cy="276999"/>
              </a:xfrm>
              <a:prstGeom prst="rect">
                <a:avLst/>
              </a:prstGeom>
              <a:blipFill>
                <a:blip r:embed="rId9"/>
                <a:stretch>
                  <a:fillRect l="-8844" t="-4444" r="-952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460A7D2F-3503-45A5-AC8A-C79A7B80B159}"/>
              </a:ext>
            </a:extLst>
          </p:cNvPr>
          <p:cNvCxnSpPr>
            <a:cxnSpLocks/>
            <a:stCxn id="119" idx="2"/>
          </p:cNvCxnSpPr>
          <p:nvPr/>
        </p:nvCxnSpPr>
        <p:spPr>
          <a:xfrm flipH="1">
            <a:off x="8674641" y="5334419"/>
            <a:ext cx="8015" cy="295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75B71FCE-C912-4590-A952-121EA148F38F}"/>
                  </a:ext>
                </a:extLst>
              </p:cNvPr>
              <p:cNvSpPr txBox="1"/>
              <p:nvPr/>
            </p:nvSpPr>
            <p:spPr>
              <a:xfrm>
                <a:off x="9285215" y="5057420"/>
                <a:ext cx="10867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highlight>
                            <a:srgbClr val="FF00FF"/>
                          </a:highlight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i="1">
                          <a:highlight>
                            <a:srgbClr val="FF00FF"/>
                          </a:highlight>
                          <a:latin typeface="Cambria Math" panose="02040503050406030204" pitchFamily="18" charset="0"/>
                        </a:rPr>
                        <m:t>∞</m:t>
                      </m:r>
                      <m:r>
                        <a:rPr lang="en-US" b="0" i="1" smtClean="0">
                          <a:highlight>
                            <a:srgbClr val="FF00FF"/>
                          </a:highlight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0" i="1" smtClean="0">
                              <a:highlight>
                                <a:srgbClr val="FF00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highlight>
                                <a:srgbClr val="FF00FF"/>
                              </a:highlight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highlight>
                                <a:srgbClr val="FF00FF"/>
                              </a:highlight>
                              <a:latin typeface="Cambria Math" panose="02040503050406030204" pitchFamily="18" charset="0"/>
                            </a:rPr>
                            <m:t>𝑀𝑃</m:t>
                          </m:r>
                        </m:sup>
                      </m:sSup>
                      <m:r>
                        <a:rPr lang="en-US" b="0" i="1" smtClean="0">
                          <a:highlight>
                            <a:srgbClr val="FF00FF"/>
                          </a:highlight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highlight>
                    <a:srgbClr val="FF00FF"/>
                  </a:highlight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75B71FCE-C912-4590-A952-121EA148F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5215" y="5057420"/>
                <a:ext cx="1086772" cy="276999"/>
              </a:xfrm>
              <a:prstGeom prst="rect">
                <a:avLst/>
              </a:prstGeom>
              <a:blipFill>
                <a:blip r:embed="rId10"/>
                <a:stretch>
                  <a:fillRect l="-7303" t="-4444" r="-8427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DF2CDCEB-D237-4A90-8777-041CAD2D4064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9828601" y="5334419"/>
            <a:ext cx="1200" cy="24833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0DD4BBC-CBD3-480D-BC78-D9FEDA3466C6}"/>
              </a:ext>
            </a:extLst>
          </p:cNvPr>
          <p:cNvCxnSpPr>
            <a:cxnSpLocks/>
            <a:stCxn id="92" idx="2"/>
            <a:endCxn id="74" idx="1"/>
          </p:cNvCxnSpPr>
          <p:nvPr/>
        </p:nvCxnSpPr>
        <p:spPr>
          <a:xfrm>
            <a:off x="2731251" y="5108312"/>
            <a:ext cx="98824" cy="720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C262022-DEC6-4FAF-847B-3D604B5BDDF6}"/>
                  </a:ext>
                </a:extLst>
              </p:cNvPr>
              <p:cNvSpPr txBox="1"/>
              <p:nvPr/>
            </p:nvSpPr>
            <p:spPr>
              <a:xfrm>
                <a:off x="167619" y="648252"/>
                <a:ext cx="11077743" cy="34813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800" b="0" dirty="0">
                    <a:latin typeface="Cambria Math" panose="02040503050406030204" pitchFamily="18" charset="0"/>
                  </a:rPr>
                  <a:t>(</a:t>
                </a:r>
                <a:r>
                  <a:rPr lang="ko-KR" altLang="en-US" sz="1800" b="0" dirty="0">
                    <a:latin typeface="Cambria Math" panose="02040503050406030204" pitchFamily="18" charset="0"/>
                  </a:rPr>
                  <a:t>결론</a:t>
                </a:r>
                <a:r>
                  <a:rPr lang="en-US" altLang="ko-KR" sz="1800" b="0" dirty="0">
                    <a:latin typeface="Cambria Math" panose="02040503050406030204" pitchFamily="18" charset="0"/>
                  </a:rPr>
                  <a:t>: </a:t>
                </a:r>
                <a:r>
                  <a:rPr lang="ko-KR" altLang="en-US" sz="1800" b="0" dirty="0">
                    <a:latin typeface="Cambria Math" panose="02040503050406030204" pitchFamily="18" charset="0"/>
                  </a:rPr>
                  <a:t>모델링의 한계로 인해 학습 미달</a:t>
                </a:r>
                <a:r>
                  <a:rPr lang="en-US" altLang="ko-KR" dirty="0">
                    <a:latin typeface="Cambria Math" panose="02040503050406030204" pitchFamily="18" charset="0"/>
                  </a:rPr>
                  <a:t>)</a:t>
                </a:r>
                <a:endParaRPr lang="en-US" sz="1800" b="0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𝝆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=[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…,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8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1,1,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1,1,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⋅…⋅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/>
                  <a:t>    (multinomial Gaussian with diagonal covariance matrix)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/>
                  <a:t>표준편차</a:t>
                </a:r>
                <a:r>
                  <a:rPr lang="en-US" altLang="ko-KR" sz="1600" dirty="0"/>
                  <a:t>:</a:t>
                </a:r>
                <a:r>
                  <a:rPr lang="ko-KR" altLang="en-US" sz="1600" dirty="0"/>
                  <a:t> 일단 고정</a:t>
                </a:r>
                <a:endParaRPr lang="en-US" sz="16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i="1" smtClean="0">
                        <a:latin typeface="Cambria Math" panose="02040503050406030204" pitchFamily="18" charset="0"/>
                      </a:rPr>
                      <m:t>=[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1,1,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80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8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new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sz="18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MP forward pass of the state: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𝑀𝑃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𝑀𝑃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reward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𝑀𝐴𝐸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𝑀𝑃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C262022-DEC6-4FAF-847B-3D604B5BD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19" y="648252"/>
                <a:ext cx="11077743" cy="3481338"/>
              </a:xfrm>
              <a:prstGeom prst="rect">
                <a:avLst/>
              </a:prstGeom>
              <a:blipFill>
                <a:blip r:embed="rId11"/>
                <a:stretch>
                  <a:fillRect l="-330" b="-18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D758B43-4493-4844-A141-7DE8E6B51DA8}"/>
                  </a:ext>
                </a:extLst>
              </p:cNvPr>
              <p:cNvSpPr txBox="1"/>
              <p:nvPr/>
            </p:nvSpPr>
            <p:spPr>
              <a:xfrm>
                <a:off x="8910857" y="3979953"/>
                <a:ext cx="29067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𝑀𝑃</m:t>
                        </m:r>
                      </m:sup>
                    </m:sSup>
                  </m:oMath>
                </a14:m>
                <a:r>
                  <a:rPr lang="en-US" dirty="0"/>
                  <a:t>: ‘baseline’ of MP update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D758B43-4493-4844-A141-7DE8E6B51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0857" y="3979953"/>
                <a:ext cx="2906785" cy="369332"/>
              </a:xfrm>
              <a:prstGeom prst="rect">
                <a:avLst/>
              </a:prstGeom>
              <a:blipFill>
                <a:blip r:embed="rId12"/>
                <a:stretch>
                  <a:fillRect t="-10000" r="-167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4F8EF98-71DB-4973-83A2-4F57AA7E86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40977" y="2154535"/>
            <a:ext cx="3446547" cy="1825418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B3A5DC12-16D6-4584-A55A-26FFE73D03EC}"/>
              </a:ext>
            </a:extLst>
          </p:cNvPr>
          <p:cNvSpPr/>
          <p:nvPr/>
        </p:nvSpPr>
        <p:spPr>
          <a:xfrm>
            <a:off x="8667353" y="2154536"/>
            <a:ext cx="3357027" cy="2175278"/>
          </a:xfrm>
          <a:prstGeom prst="rect">
            <a:avLst/>
          </a:prstGeom>
          <a:noFill/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FC81827-75A2-4608-A907-BF78FF2A7D1A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10075985" y="4349285"/>
            <a:ext cx="288265" cy="7081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7A7816AB-4632-4FE5-ABD1-D9D0DEDA6F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86876" y="4318174"/>
                <a:ext cx="742234" cy="33848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𝑀𝑃</m:t>
                      </m:r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7A7816AB-4632-4FE5-ABD1-D9D0DEDA6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876" y="4318174"/>
                <a:ext cx="742234" cy="33848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DFE5ED0-FC54-4570-B46C-0C9835CDC139}"/>
              </a:ext>
            </a:extLst>
          </p:cNvPr>
          <p:cNvCxnSpPr>
            <a:cxnSpLocks/>
            <a:stCxn id="13" idx="3"/>
            <a:endCxn id="47" idx="1"/>
          </p:cNvCxnSpPr>
          <p:nvPr/>
        </p:nvCxnSpPr>
        <p:spPr>
          <a:xfrm flipV="1">
            <a:off x="861652" y="4487417"/>
            <a:ext cx="525224" cy="5270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Curved 76">
            <a:extLst>
              <a:ext uri="{FF2B5EF4-FFF2-40B4-BE49-F238E27FC236}">
                <a16:creationId xmlns:a16="http://schemas.microsoft.com/office/drawing/2014/main" id="{CDE1223D-B437-40AA-A7C7-903633BA9C4B}"/>
              </a:ext>
            </a:extLst>
          </p:cNvPr>
          <p:cNvCxnSpPr>
            <a:stCxn id="47" idx="3"/>
            <a:endCxn id="54" idx="1"/>
          </p:cNvCxnSpPr>
          <p:nvPr/>
        </p:nvCxnSpPr>
        <p:spPr>
          <a:xfrm>
            <a:off x="2129110" y="4487417"/>
            <a:ext cx="2535794" cy="957681"/>
          </a:xfrm>
          <a:prstGeom prst="curvedConnector3">
            <a:avLst>
              <a:gd name="adj1" fmla="val 7439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id="{6B6F2987-EF7B-4174-B608-C32FA7C19593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b="13671"/>
          <a:stretch/>
        </p:blipFill>
        <p:spPr>
          <a:xfrm>
            <a:off x="5650421" y="2842272"/>
            <a:ext cx="1192018" cy="10323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E263461-75A4-4F4F-9465-A385B8A7F00A}"/>
                  </a:ext>
                </a:extLst>
              </p:cNvPr>
              <p:cNvSpPr txBox="1"/>
              <p:nvPr/>
            </p:nvSpPr>
            <p:spPr>
              <a:xfrm>
                <a:off x="6949901" y="2487936"/>
                <a:ext cx="12331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E263461-75A4-4F4F-9465-A385B8A7F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901" y="2487936"/>
                <a:ext cx="123312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6" name="Picture 85">
            <a:extLst>
              <a:ext uri="{FF2B5EF4-FFF2-40B4-BE49-F238E27FC236}">
                <a16:creationId xmlns:a16="http://schemas.microsoft.com/office/drawing/2014/main" id="{3CB78F1D-C4F3-443A-A7E8-7A4AF353EF0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05584" y="2793968"/>
            <a:ext cx="1339340" cy="10806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98C38D9-EFB4-4F6C-9B4C-79FD3585DFB8}"/>
                  </a:ext>
                </a:extLst>
              </p:cNvPr>
              <p:cNvSpPr txBox="1"/>
              <p:nvPr/>
            </p:nvSpPr>
            <p:spPr>
              <a:xfrm>
                <a:off x="5659275" y="2506738"/>
                <a:ext cx="12331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98C38D9-EFB4-4F6C-9B4C-79FD3585D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275" y="2506738"/>
                <a:ext cx="123312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ectangle 106">
            <a:extLst>
              <a:ext uri="{FF2B5EF4-FFF2-40B4-BE49-F238E27FC236}">
                <a16:creationId xmlns:a16="http://schemas.microsoft.com/office/drawing/2014/main" id="{6BB93C0E-99C2-4288-992A-3D84AFF3ABC3}"/>
              </a:ext>
            </a:extLst>
          </p:cNvPr>
          <p:cNvSpPr/>
          <p:nvPr/>
        </p:nvSpPr>
        <p:spPr>
          <a:xfrm>
            <a:off x="5531829" y="2450758"/>
            <a:ext cx="2803279" cy="1476654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FCBD98F-4256-424E-894C-55F37603E957}"/>
              </a:ext>
            </a:extLst>
          </p:cNvPr>
          <p:cNvCxnSpPr>
            <a:cxnSpLocks/>
          </p:cNvCxnSpPr>
          <p:nvPr/>
        </p:nvCxnSpPr>
        <p:spPr>
          <a:xfrm>
            <a:off x="6958693" y="3945047"/>
            <a:ext cx="1547504" cy="1092902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4BDFDA3-BB1E-408C-8948-ACFEF5D3E721}"/>
                  </a:ext>
                </a:extLst>
              </p:cNvPr>
              <p:cNvSpPr txBox="1"/>
              <p:nvPr/>
            </p:nvSpPr>
            <p:spPr>
              <a:xfrm>
                <a:off x="6398919" y="2175485"/>
                <a:ext cx="12331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4BDFDA3-BB1E-408C-8948-ACFEF5D3E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919" y="2175485"/>
                <a:ext cx="1233121" cy="369332"/>
              </a:xfrm>
              <a:prstGeom prst="rect">
                <a:avLst/>
              </a:prstGeom>
              <a:blipFill>
                <a:blip r:embed="rId19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814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21795</TotalTime>
  <Words>2368</Words>
  <Application>Microsoft Office PowerPoint</Application>
  <PresentationFormat>Widescreen</PresentationFormat>
  <Paragraphs>463</Paragraphs>
  <Slides>27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Office Theme</vt:lpstr>
      <vt:lpstr>Equation</vt:lpstr>
      <vt:lpstr>PowerPoint Presentation</vt:lpstr>
      <vt:lpstr>PowerPoint Presentation</vt:lpstr>
      <vt:lpstr>Unsupervised 결과 </vt:lpstr>
      <vt:lpstr>Unsupervised 결과 - 답이 뻔한 상황들 정리 (한 row당 한 column이 1) </vt:lpstr>
      <vt:lpstr>Latency</vt:lpstr>
      <vt:lpstr>message 수렴성</vt:lpstr>
      <vt:lpstr>REINFORCE (Monte Carlo policy gradient)</vt:lpstr>
      <vt:lpstr>REINFORCE - Cartpole 예시 (Bernoulli distribution policy; action ∈ {left, right} )</vt:lpstr>
      <vt:lpstr>REINFORCE – (very primitive) bipartite formulation</vt:lpstr>
      <vt:lpstr>REINFORCE (Monte Carlo policy gradient)  - 성능</vt:lpstr>
      <vt:lpstr>REINFORCE (Monte Carlo policy gradient)  - 개선 방안 /계획 /질문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김홍기[ 학부졸업 / 전기전자공학부 ]</dc:creator>
  <cp:lastModifiedBy>김홍기[ 학부졸업 / 전기전자공학부 ]</cp:lastModifiedBy>
  <cp:revision>248</cp:revision>
  <dcterms:created xsi:type="dcterms:W3CDTF">2021-11-17T06:21:30Z</dcterms:created>
  <dcterms:modified xsi:type="dcterms:W3CDTF">2022-01-14T06:09:35Z</dcterms:modified>
</cp:coreProperties>
</file>